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70" r:id="rId2"/>
    <p:sldId id="307" r:id="rId3"/>
    <p:sldId id="308" r:id="rId4"/>
    <p:sldId id="272" r:id="rId5"/>
    <p:sldId id="274" r:id="rId6"/>
    <p:sldId id="275" r:id="rId7"/>
    <p:sldId id="276" r:id="rId8"/>
    <p:sldId id="277" r:id="rId9"/>
    <p:sldId id="279" r:id="rId10"/>
    <p:sldId id="299" r:id="rId11"/>
    <p:sldId id="258" r:id="rId12"/>
    <p:sldId id="260" r:id="rId13"/>
    <p:sldId id="261" r:id="rId14"/>
    <p:sldId id="300" r:id="rId15"/>
    <p:sldId id="273" r:id="rId16"/>
    <p:sldId id="301" r:id="rId17"/>
    <p:sldId id="302" r:id="rId18"/>
    <p:sldId id="303" r:id="rId19"/>
    <p:sldId id="304" r:id="rId20"/>
    <p:sldId id="305" r:id="rId21"/>
    <p:sldId id="280" r:id="rId22"/>
    <p:sldId id="281" r:id="rId23"/>
    <p:sldId id="309" r:id="rId24"/>
    <p:sldId id="282" r:id="rId25"/>
    <p:sldId id="283" r:id="rId26"/>
    <p:sldId id="284" r:id="rId27"/>
    <p:sldId id="285" r:id="rId28"/>
    <p:sldId id="278" r:id="rId29"/>
    <p:sldId id="286" r:id="rId30"/>
    <p:sldId id="287" r:id="rId31"/>
    <p:sldId id="310" r:id="rId32"/>
    <p:sldId id="288" r:id="rId33"/>
    <p:sldId id="289" r:id="rId34"/>
    <p:sldId id="290" r:id="rId35"/>
    <p:sldId id="292" r:id="rId36"/>
    <p:sldId id="293" r:id="rId37"/>
    <p:sldId id="311" r:id="rId38"/>
    <p:sldId id="312" r:id="rId39"/>
    <p:sldId id="294" r:id="rId40"/>
    <p:sldId id="295" r:id="rId41"/>
    <p:sldId id="296" r:id="rId42"/>
    <p:sldId id="297" r:id="rId43"/>
    <p:sldId id="298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1"/>
    <p:restoredTop sz="93605"/>
  </p:normalViewPr>
  <p:slideViewPr>
    <p:cSldViewPr snapToGrid="0" snapToObjects="1">
      <p:cViewPr varScale="1">
        <p:scale>
          <a:sx n="115" d="100"/>
          <a:sy n="115" d="100"/>
        </p:scale>
        <p:origin x="175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3722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0.emf"/><Relationship Id="rId3" Type="http://schemas.openxmlformats.org/officeDocument/2006/relationships/image" Target="../media/image14.png"/><Relationship Id="rId7" Type="http://schemas.openxmlformats.org/officeDocument/2006/relationships/image" Target="../media/image5.emf"/><Relationship Id="rId12" Type="http://schemas.openxmlformats.org/officeDocument/2006/relationships/image" Target="../media/image4.png"/><Relationship Id="rId2" Type="http://schemas.openxmlformats.org/officeDocument/2006/relationships/image" Target="../media/image13.png"/><Relationship Id="rId16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3.png"/><Relationship Id="rId5" Type="http://schemas.openxmlformats.org/officeDocument/2006/relationships/image" Target="../media/image16.emf"/><Relationship Id="rId15" Type="http://schemas.openxmlformats.org/officeDocument/2006/relationships/image" Target="../media/image12.emf"/><Relationship Id="rId10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7.emf"/><Relationship Id="rId14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1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3.wdp"/><Relationship Id="rId3" Type="http://schemas.openxmlformats.org/officeDocument/2006/relationships/image" Target="../media/image11.emf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hdphoto" Target="../media/hdphoto2.wdp"/><Relationship Id="rId5" Type="http://schemas.openxmlformats.org/officeDocument/2006/relationships/image" Target="../media/image23.png"/><Relationship Id="rId10" Type="http://schemas.microsoft.com/office/2007/relationships/hdphoto" Target="../media/hdphoto1.wdp"/><Relationship Id="rId4" Type="http://schemas.openxmlformats.org/officeDocument/2006/relationships/image" Target="../media/image12.emf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0.emf"/><Relationship Id="rId5" Type="http://schemas.microsoft.com/office/2007/relationships/hdphoto" Target="../media/hdphoto4.wdp"/><Relationship Id="rId10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emf"/><Relationship Id="rId7" Type="http://schemas.openxmlformats.org/officeDocument/2006/relationships/image" Target="../media/image12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emf"/><Relationship Id="rId7" Type="http://schemas.openxmlformats.org/officeDocument/2006/relationships/image" Target="../media/image32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33.png"/><Relationship Id="rId7" Type="http://schemas.openxmlformats.org/officeDocument/2006/relationships/image" Target="../media/image31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10" Type="http://schemas.openxmlformats.org/officeDocument/2006/relationships/image" Target="../media/image40.emf"/><Relationship Id="rId4" Type="http://schemas.openxmlformats.org/officeDocument/2006/relationships/image" Target="../media/image28.emf"/><Relationship Id="rId9" Type="http://schemas.openxmlformats.org/officeDocument/2006/relationships/image" Target="../media/image1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31.emf"/><Relationship Id="rId7" Type="http://schemas.openxmlformats.org/officeDocument/2006/relationships/image" Target="../media/image1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1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21.png"/><Relationship Id="rId7" Type="http://schemas.openxmlformats.org/officeDocument/2006/relationships/image" Target="../media/image5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Relationship Id="rId9" Type="http://schemas.openxmlformats.org/officeDocument/2006/relationships/image" Target="../media/image6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60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.emf"/><Relationship Id="rId7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12.emf"/><Relationship Id="rId4" Type="http://schemas.openxmlformats.org/officeDocument/2006/relationships/image" Target="../media/image7.emf"/><Relationship Id="rId9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0.emf"/><Relationship Id="rId3" Type="http://schemas.openxmlformats.org/officeDocument/2006/relationships/image" Target="../media/image14.png"/><Relationship Id="rId7" Type="http://schemas.openxmlformats.org/officeDocument/2006/relationships/image" Target="../media/image5.emf"/><Relationship Id="rId12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3.png"/><Relationship Id="rId5" Type="http://schemas.openxmlformats.org/officeDocument/2006/relationships/image" Target="../media/image16.emf"/><Relationship Id="rId15" Type="http://schemas.openxmlformats.org/officeDocument/2006/relationships/image" Target="../media/image12.emf"/><Relationship Id="rId10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7.emf"/><Relationship Id="rId1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" y="270449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Introducción a la Restauración de Imágenes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6 ]</a:t>
            </a:r>
          </a:p>
        </p:txBody>
      </p:sp>
    </p:spTree>
    <p:extLst>
      <p:ext uri="{BB962C8B-B14F-4D97-AF65-F5344CB8AC3E}">
        <p14:creationId xmlns:p14="http://schemas.microsoft.com/office/powerpoint/2010/main" val="366875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5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6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7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8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9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10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11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12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13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15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16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17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18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4" name="33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34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6" name="35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7" name="36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8" name="37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9" name="38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39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40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824ACC-404E-DE47-9834-F760FA5ECBF9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1429A4-04C7-E347-B893-5B41CF13EE3B}"/>
              </a:ext>
            </a:extLst>
          </p:cNvPr>
          <p:cNvSpPr txBox="1"/>
          <p:nvPr/>
        </p:nvSpPr>
        <p:spPr>
          <a:xfrm>
            <a:off x="600891" y="1959429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10005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2469EB-452D-F94A-8567-FACB5C033E47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6EA1F4-A147-D440-9D15-674EDD637EA9}"/>
              </a:ext>
            </a:extLst>
          </p:cNvPr>
          <p:cNvSpPr txBox="1"/>
          <p:nvPr/>
        </p:nvSpPr>
        <p:spPr>
          <a:xfrm>
            <a:off x="600891" y="1959429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34479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117F89-8CA7-EE4D-8E3B-27EB9FCF5B70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CD5B98-E5F9-554A-9171-862157DD934A}"/>
              </a:ext>
            </a:extLst>
          </p:cNvPr>
          <p:cNvSpPr txBox="1"/>
          <p:nvPr/>
        </p:nvSpPr>
        <p:spPr>
          <a:xfrm>
            <a:off x="600891" y="1959429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316726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1473" y="2434228"/>
            <a:ext cx="1285884" cy="4918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6176" y="4840941"/>
            <a:ext cx="272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(4+6+9) / 3 = 6.33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E63648-6513-1144-9941-96C05091BA49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150433-1787-D345-8CF1-4BD18590387D}"/>
              </a:ext>
            </a:extLst>
          </p:cNvPr>
          <p:cNvSpPr txBox="1"/>
          <p:nvPr/>
        </p:nvSpPr>
        <p:spPr>
          <a:xfrm>
            <a:off x="600891" y="1959429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</a:t>
            </a:r>
          </a:p>
        </p:txBody>
      </p:sp>
    </p:spTree>
    <p:extLst>
      <p:ext uri="{BB962C8B-B14F-4D97-AF65-F5344CB8AC3E}">
        <p14:creationId xmlns:p14="http://schemas.microsoft.com/office/powerpoint/2010/main" val="288934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15611" y="2434228"/>
            <a:ext cx="1285884" cy="4918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6176" y="4840941"/>
            <a:ext cx="2428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(6+9+6) / 3 = 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F98D61-AC34-384E-924D-1961B4AB8A00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79575B-4950-6743-84EA-31602AAB6B4D}"/>
              </a:ext>
            </a:extLst>
          </p:cNvPr>
          <p:cNvSpPr txBox="1"/>
          <p:nvPr/>
        </p:nvSpPr>
        <p:spPr>
          <a:xfrm>
            <a:off x="600891" y="1959429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6B20E0-9916-DB44-BD67-64EAFACD06E8}"/>
              </a:ext>
            </a:extLst>
          </p:cNvPr>
          <p:cNvSpPr txBox="1"/>
          <p:nvPr/>
        </p:nvSpPr>
        <p:spPr>
          <a:xfrm>
            <a:off x="3967210" y="253289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</a:t>
            </a:r>
          </a:p>
        </p:txBody>
      </p:sp>
    </p:spTree>
    <p:extLst>
      <p:ext uri="{BB962C8B-B14F-4D97-AF65-F5344CB8AC3E}">
        <p14:creationId xmlns:p14="http://schemas.microsoft.com/office/powerpoint/2010/main" val="227007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07501" y="2434228"/>
            <a:ext cx="1285884" cy="4918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6.3    7     6.3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6176" y="4840941"/>
            <a:ext cx="272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(9+6+4) / 3 = 6.33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EF0673-778A-F046-859D-4384423335AC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A39B16-6D35-5346-AE78-FC6898762CFB}"/>
              </a:ext>
            </a:extLst>
          </p:cNvPr>
          <p:cNvSpPr txBox="1"/>
          <p:nvPr/>
        </p:nvSpPr>
        <p:spPr>
          <a:xfrm>
            <a:off x="600891" y="1959429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216A34-529B-4749-AD62-D970F75390D9}"/>
              </a:ext>
            </a:extLst>
          </p:cNvPr>
          <p:cNvSpPr txBox="1"/>
          <p:nvPr/>
        </p:nvSpPr>
        <p:spPr>
          <a:xfrm>
            <a:off x="3967210" y="253289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</a:t>
            </a:r>
          </a:p>
        </p:txBody>
      </p:sp>
    </p:spTree>
    <p:extLst>
      <p:ext uri="{BB962C8B-B14F-4D97-AF65-F5344CB8AC3E}">
        <p14:creationId xmlns:p14="http://schemas.microsoft.com/office/powerpoint/2010/main" val="208118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51642" y="2434228"/>
            <a:ext cx="1285884" cy="4918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6.3    7     6.3   5.3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6176" y="4840941"/>
            <a:ext cx="272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Average: (6+4+6) / 3 = 6.33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F917FE-6E9B-F14A-B4C8-0673F60A210C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313D95-AC76-B344-90C2-AF3F5D73C5AC}"/>
              </a:ext>
            </a:extLst>
          </p:cNvPr>
          <p:cNvSpPr txBox="1"/>
          <p:nvPr/>
        </p:nvSpPr>
        <p:spPr>
          <a:xfrm>
            <a:off x="600891" y="1959429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34CBA-20A2-B645-9640-C8849C867D09}"/>
              </a:ext>
            </a:extLst>
          </p:cNvPr>
          <p:cNvSpPr txBox="1"/>
          <p:nvPr/>
        </p:nvSpPr>
        <p:spPr>
          <a:xfrm>
            <a:off x="6062135" y="2465166"/>
            <a:ext cx="30198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cada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fila de F,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sólo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hay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4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tríos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de pixels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contiguos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que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pueden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promediar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Por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esta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razón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G solo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tiene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4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columnas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387832-1F51-634E-8E63-5767ADA1DF27}"/>
              </a:ext>
            </a:extLst>
          </p:cNvPr>
          <p:cNvSpPr txBox="1"/>
          <p:nvPr/>
        </p:nvSpPr>
        <p:spPr>
          <a:xfrm>
            <a:off x="3967210" y="253289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6.3    7     6.3</a:t>
            </a:r>
          </a:p>
        </p:txBody>
      </p:sp>
    </p:spTree>
    <p:extLst>
      <p:ext uri="{BB962C8B-B14F-4D97-AF65-F5344CB8AC3E}">
        <p14:creationId xmlns:p14="http://schemas.microsoft.com/office/powerpoint/2010/main" val="108879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6.3    7     6.3   5.3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C68898-235F-8446-A229-1CD675BCA256}"/>
              </a:ext>
            </a:extLst>
          </p:cNvPr>
          <p:cNvSpPr txBox="1"/>
          <p:nvPr/>
        </p:nvSpPr>
        <p:spPr>
          <a:xfrm>
            <a:off x="3975917" y="2998809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6.3   6.3  7.3    9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EFEF18-E4D2-EF48-AB46-4E7CD98321B7}"/>
              </a:ext>
            </a:extLst>
          </p:cNvPr>
          <p:cNvSpPr txBox="1"/>
          <p:nvPr/>
        </p:nvSpPr>
        <p:spPr>
          <a:xfrm>
            <a:off x="3962855" y="349519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5.7   3.3   4.3  4.3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F0DFE5-6E7A-6340-B739-3FBAB6BF24BD}"/>
              </a:ext>
            </a:extLst>
          </p:cNvPr>
          <p:cNvSpPr txBox="1"/>
          <p:nvPr/>
        </p:nvSpPr>
        <p:spPr>
          <a:xfrm>
            <a:off x="3988981" y="400464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10    10    10    10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3AC6EBE-0C4C-D045-B8D4-DF3A380664A2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0C8816-5096-8443-9C6B-B97A9FF25823}"/>
              </a:ext>
            </a:extLst>
          </p:cNvPr>
          <p:cNvSpPr txBox="1"/>
          <p:nvPr/>
        </p:nvSpPr>
        <p:spPr>
          <a:xfrm>
            <a:off x="600891" y="1959429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</a:t>
            </a:r>
          </a:p>
        </p:txBody>
      </p:sp>
    </p:spTree>
    <p:extLst>
      <p:ext uri="{BB962C8B-B14F-4D97-AF65-F5344CB8AC3E}">
        <p14:creationId xmlns:p14="http://schemas.microsoft.com/office/powerpoint/2010/main" val="276701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6.3    7     6.3   5.3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C68898-235F-8446-A229-1CD675BCA256}"/>
              </a:ext>
            </a:extLst>
          </p:cNvPr>
          <p:cNvSpPr txBox="1"/>
          <p:nvPr/>
        </p:nvSpPr>
        <p:spPr>
          <a:xfrm>
            <a:off x="3975917" y="2998809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6.3   6.3  7.3    9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EFEF18-E4D2-EF48-AB46-4E7CD98321B7}"/>
              </a:ext>
            </a:extLst>
          </p:cNvPr>
          <p:cNvSpPr txBox="1"/>
          <p:nvPr/>
        </p:nvSpPr>
        <p:spPr>
          <a:xfrm>
            <a:off x="3962855" y="349519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5.7   3.3   4.3  4.3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F0DFE5-6E7A-6340-B739-3FBAB6BF24BD}"/>
              </a:ext>
            </a:extLst>
          </p:cNvPr>
          <p:cNvSpPr txBox="1"/>
          <p:nvPr/>
        </p:nvSpPr>
        <p:spPr>
          <a:xfrm>
            <a:off x="3988981" y="400464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10    10    10    10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4DDD87-EA72-0B48-AD70-D8850DDE36BA}"/>
              </a:ext>
            </a:extLst>
          </p:cNvPr>
          <p:cNvSpPr txBox="1"/>
          <p:nvPr/>
        </p:nvSpPr>
        <p:spPr>
          <a:xfrm>
            <a:off x="522514" y="5590902"/>
            <a:ext cx="803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Pregunta</a:t>
            </a:r>
            <a:r>
              <a:rPr lang="en-US" dirty="0"/>
              <a:t>: ¿de </a:t>
            </a:r>
            <a:r>
              <a:rPr lang="en-US" dirty="0" err="1"/>
              <a:t>qué</a:t>
            </a:r>
            <a:r>
              <a:rPr lang="en-US" dirty="0"/>
              <a:t> ancho son las </a:t>
            </a:r>
            <a:r>
              <a:rPr lang="en-US" dirty="0" err="1"/>
              <a:t>imágenes</a:t>
            </a:r>
            <a:r>
              <a:rPr lang="en-US" dirty="0"/>
              <a:t>? ¿por </a:t>
            </a:r>
            <a:r>
              <a:rPr lang="en-US" dirty="0" err="1"/>
              <a:t>qué</a:t>
            </a:r>
            <a:r>
              <a:rPr lang="en-US" dirty="0"/>
              <a:t> F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columnas</a:t>
            </a:r>
            <a:r>
              <a:rPr lang="en-US" dirty="0"/>
              <a:t> que G?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D0B9F-A285-304A-AFF6-345BEF7D25F0}"/>
              </a:ext>
            </a:extLst>
          </p:cNvPr>
          <p:cNvSpPr txBox="1"/>
          <p:nvPr/>
        </p:nvSpPr>
        <p:spPr>
          <a:xfrm>
            <a:off x="600891" y="1959429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2B558C-9661-8E41-BFA2-DFFCCA92BAEE}"/>
              </a:ext>
            </a:extLst>
          </p:cNvPr>
          <p:cNvSpPr txBox="1"/>
          <p:nvPr/>
        </p:nvSpPr>
        <p:spPr>
          <a:xfrm>
            <a:off x="1042027" y="762000"/>
            <a:ext cx="7059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/>
              <a:t>Ejemplo para un movimiento de 3 pixeles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A4BCD65-8EBE-754F-8368-267E1626B6FB}"/>
              </a:ext>
            </a:extLst>
          </p:cNvPr>
          <p:cNvGrpSpPr/>
          <p:nvPr/>
        </p:nvGrpSpPr>
        <p:grpSpPr>
          <a:xfrm>
            <a:off x="550318" y="4927226"/>
            <a:ext cx="5221720" cy="572906"/>
            <a:chOff x="550318" y="4927226"/>
            <a:chExt cx="5221720" cy="572906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219E990-1AEA-314C-933F-77F8108115BE}"/>
                </a:ext>
              </a:extLst>
            </p:cNvPr>
            <p:cNvCxnSpPr>
              <a:cxnSpLocks/>
            </p:cNvCxnSpPr>
            <p:nvPr/>
          </p:nvCxnSpPr>
          <p:spPr>
            <a:xfrm>
              <a:off x="550318" y="4930899"/>
              <a:ext cx="262800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D61EEC3-F3E3-2D45-9DE5-A721441C1A36}"/>
                </a:ext>
              </a:extLst>
            </p:cNvPr>
            <p:cNvCxnSpPr>
              <a:cxnSpLocks/>
            </p:cNvCxnSpPr>
            <p:nvPr/>
          </p:nvCxnSpPr>
          <p:spPr>
            <a:xfrm>
              <a:off x="4008038" y="4927226"/>
              <a:ext cx="176400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1928C2D-74A3-7346-956F-640E3DCD31B1}"/>
                </a:ext>
              </a:extLst>
            </p:cNvPr>
            <p:cNvSpPr txBox="1"/>
            <p:nvPr/>
          </p:nvSpPr>
          <p:spPr>
            <a:xfrm>
              <a:off x="1428728" y="5130800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 = 6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A4593BA-4134-C148-964B-8AEF927DBB7D}"/>
                </a:ext>
              </a:extLst>
            </p:cNvPr>
            <p:cNvSpPr txBox="1"/>
            <p:nvPr/>
          </p:nvSpPr>
          <p:spPr>
            <a:xfrm>
              <a:off x="4520429" y="5130800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 =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36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6.3    7     6.3   5.3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C68898-235F-8446-A229-1CD675BCA256}"/>
              </a:ext>
            </a:extLst>
          </p:cNvPr>
          <p:cNvSpPr txBox="1"/>
          <p:nvPr/>
        </p:nvSpPr>
        <p:spPr>
          <a:xfrm>
            <a:off x="3975917" y="2998809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6.3   6.3  7.3    9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EFEF18-E4D2-EF48-AB46-4E7CD98321B7}"/>
              </a:ext>
            </a:extLst>
          </p:cNvPr>
          <p:cNvSpPr txBox="1"/>
          <p:nvPr/>
        </p:nvSpPr>
        <p:spPr>
          <a:xfrm>
            <a:off x="3962855" y="349519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5.7   3.3   4.3  4.3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F0DFE5-6E7A-6340-B739-3FBAB6BF24BD}"/>
              </a:ext>
            </a:extLst>
          </p:cNvPr>
          <p:cNvSpPr txBox="1"/>
          <p:nvPr/>
        </p:nvSpPr>
        <p:spPr>
          <a:xfrm>
            <a:off x="3988981" y="400464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10    10    10    10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4DDD87-EA72-0B48-AD70-D8850DDE36BA}"/>
              </a:ext>
            </a:extLst>
          </p:cNvPr>
          <p:cNvSpPr txBox="1"/>
          <p:nvPr/>
        </p:nvSpPr>
        <p:spPr>
          <a:xfrm>
            <a:off x="522514" y="5590902"/>
            <a:ext cx="7977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Pregunta</a:t>
            </a:r>
            <a:r>
              <a:rPr lang="en-US" dirty="0"/>
              <a:t>: ¿de </a:t>
            </a:r>
            <a:r>
              <a:rPr lang="en-US" dirty="0" err="1"/>
              <a:t>qué</a:t>
            </a:r>
            <a:r>
              <a:rPr lang="en-US" dirty="0"/>
              <a:t> ancho son las </a:t>
            </a:r>
            <a:r>
              <a:rPr lang="en-US" dirty="0" err="1"/>
              <a:t>imágenes</a:t>
            </a:r>
            <a:r>
              <a:rPr lang="en-US" dirty="0"/>
              <a:t>? ¿por </a:t>
            </a:r>
            <a:r>
              <a:rPr lang="en-US" dirty="0" err="1"/>
              <a:t>qué</a:t>
            </a:r>
            <a:r>
              <a:rPr lang="en-US" dirty="0"/>
              <a:t> F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columnas</a:t>
            </a:r>
            <a:r>
              <a:rPr lang="en-US" dirty="0"/>
              <a:t> que G?</a:t>
            </a:r>
          </a:p>
          <a:p>
            <a:endParaRPr lang="en-US" dirty="0"/>
          </a:p>
          <a:p>
            <a:r>
              <a:rPr lang="en-US" dirty="0"/>
              <a:t>Si F </a:t>
            </a:r>
            <a:r>
              <a:rPr lang="en-US" dirty="0" err="1"/>
              <a:t>tiene</a:t>
            </a:r>
            <a:r>
              <a:rPr lang="en-US" dirty="0"/>
              <a:t> M </a:t>
            </a:r>
            <a:r>
              <a:rPr lang="en-US" dirty="0" err="1"/>
              <a:t>columnas</a:t>
            </a:r>
            <a:r>
              <a:rPr lang="en-US" dirty="0"/>
              <a:t> y el </a:t>
            </a:r>
            <a:r>
              <a:rPr lang="en-US" dirty="0" err="1"/>
              <a:t>filtro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n </a:t>
            </a:r>
            <a:r>
              <a:rPr lang="en-US" dirty="0" err="1"/>
              <a:t>elementos</a:t>
            </a:r>
            <a:r>
              <a:rPr lang="en-US" dirty="0"/>
              <a:t> ¿</a:t>
            </a:r>
            <a:r>
              <a:rPr lang="en-US" dirty="0" err="1"/>
              <a:t>cuántas</a:t>
            </a:r>
            <a:r>
              <a:rPr lang="en-US" dirty="0"/>
              <a:t> </a:t>
            </a:r>
            <a:r>
              <a:rPr lang="en-US" dirty="0" err="1"/>
              <a:t>columnas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G?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D0B9F-A285-304A-AFF6-345BEF7D25F0}"/>
              </a:ext>
            </a:extLst>
          </p:cNvPr>
          <p:cNvSpPr txBox="1"/>
          <p:nvPr/>
        </p:nvSpPr>
        <p:spPr>
          <a:xfrm>
            <a:off x="600891" y="1959429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</a:t>
            </a:r>
          </a:p>
        </p:txBody>
      </p:sp>
    </p:spTree>
    <p:extLst>
      <p:ext uri="{BB962C8B-B14F-4D97-AF65-F5344CB8AC3E}">
        <p14:creationId xmlns:p14="http://schemas.microsoft.com/office/powerpoint/2010/main" val="201917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067BF2-28C4-AF46-9735-57329CFA643A}"/>
              </a:ext>
            </a:extLst>
          </p:cNvPr>
          <p:cNvSpPr txBox="1"/>
          <p:nvPr/>
        </p:nvSpPr>
        <p:spPr>
          <a:xfrm>
            <a:off x="297712" y="606057"/>
            <a:ext cx="6183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/>
              <a:t>Restauración de Imágenes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664887-BFE4-2B4F-9C6C-963EBE2C874D}"/>
              </a:ext>
            </a:extLst>
          </p:cNvPr>
          <p:cNvSpPr txBox="1"/>
          <p:nvPr/>
        </p:nvSpPr>
        <p:spPr>
          <a:xfrm>
            <a:off x="333154" y="1383807"/>
            <a:ext cx="84493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En restauración de imágenes la idea es recuperar una imagen </a:t>
            </a:r>
            <a:r>
              <a:rPr lang="es-ES_tradnl" sz="2800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r>
              <a:rPr lang="es-ES_tradnl" sz="2800" dirty="0"/>
              <a:t> a partir de </a:t>
            </a:r>
          </a:p>
          <a:p>
            <a:pPr marL="514350" indent="-514350">
              <a:buAutoNum type="arabicParenR"/>
            </a:pPr>
            <a:r>
              <a:rPr lang="es-ES_tradnl" sz="2800" dirty="0"/>
              <a:t>imagen </a:t>
            </a:r>
            <a:r>
              <a:rPr lang="es-ES_tradnl" sz="2800" dirty="0">
                <a:solidFill>
                  <a:srgbClr val="0070C0"/>
                </a:solidFill>
              </a:rPr>
              <a:t>DEGRADADA</a:t>
            </a:r>
            <a:r>
              <a:rPr lang="es-ES_tradnl" sz="2800" dirty="0"/>
              <a:t> y  </a:t>
            </a:r>
          </a:p>
          <a:p>
            <a:pPr marL="514350" indent="-514350">
              <a:buAutoNum type="arabicParenR"/>
            </a:pPr>
            <a:r>
              <a:rPr lang="es-ES_tradnl" sz="2800" dirty="0"/>
              <a:t>conocimiento a priori del proceso de degradación. </a:t>
            </a:r>
          </a:p>
          <a:p>
            <a:r>
              <a:rPr lang="es-ES_tradnl" sz="2800" dirty="0"/>
              <a:t>La imagen recuperada se le conoce como </a:t>
            </a:r>
            <a:r>
              <a:rPr lang="es-ES_tradnl" sz="2800" dirty="0">
                <a:solidFill>
                  <a:srgbClr val="00B050"/>
                </a:solidFill>
              </a:rPr>
              <a:t>RESTAURADA</a:t>
            </a:r>
            <a:r>
              <a:rPr lang="es-ES_tradnl" sz="2800" dirty="0"/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A6C241-A390-5C40-B073-C3965F39AAB7}"/>
              </a:ext>
            </a:extLst>
          </p:cNvPr>
          <p:cNvGrpSpPr/>
          <p:nvPr/>
        </p:nvGrpSpPr>
        <p:grpSpPr>
          <a:xfrm>
            <a:off x="-5094266" y="4150522"/>
            <a:ext cx="13741293" cy="2647341"/>
            <a:chOff x="-4958800" y="3824845"/>
            <a:chExt cx="13741293" cy="264734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866D27-4084-EE4D-AE07-9D0F25621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0852" y="3857092"/>
              <a:ext cx="3781641" cy="216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486816-79C9-C340-81EF-126F6744A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465" y="3857092"/>
              <a:ext cx="3285819" cy="2160000"/>
            </a:xfrm>
            <a:prstGeom prst="rect">
              <a:avLst/>
            </a:prstGeom>
          </p:spPr>
        </p:pic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B2E46B2-1E2F-6F49-8FAD-267CAC5F94D3}"/>
                </a:ext>
              </a:extLst>
            </p:cNvPr>
            <p:cNvSpPr/>
            <p:nvPr/>
          </p:nvSpPr>
          <p:spPr>
            <a:xfrm>
              <a:off x="4036820" y="4703671"/>
              <a:ext cx="744279" cy="450940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7719ED-DFC4-2046-BCF0-7A9808AC4272}"/>
                </a:ext>
              </a:extLst>
            </p:cNvPr>
            <p:cNvSpPr/>
            <p:nvPr/>
          </p:nvSpPr>
          <p:spPr>
            <a:xfrm>
              <a:off x="1428652" y="6042012"/>
              <a:ext cx="13854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solidFill>
                    <a:srgbClr val="0070C0"/>
                  </a:solidFill>
                </a:rPr>
                <a:t>DEGRADADA</a:t>
              </a: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A158994-9796-C141-8A35-8CED09C1BB88}"/>
                </a:ext>
              </a:extLst>
            </p:cNvPr>
            <p:cNvSpPr/>
            <p:nvPr/>
          </p:nvSpPr>
          <p:spPr>
            <a:xfrm>
              <a:off x="6178977" y="6069584"/>
              <a:ext cx="14253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solidFill>
                    <a:srgbClr val="00B050"/>
                  </a:solidFill>
                </a:rPr>
                <a:t>RESTAURADA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F979FE2-8517-104C-A999-BA8B2B204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958800" y="3824845"/>
              <a:ext cx="3736800" cy="2159327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2EC52423-6955-4641-8E3A-2E5BECF6356C}"/>
                </a:ext>
              </a:extLst>
            </p:cNvPr>
            <p:cNvSpPr/>
            <p:nvPr/>
          </p:nvSpPr>
          <p:spPr>
            <a:xfrm>
              <a:off x="-860081" y="4703671"/>
              <a:ext cx="744279" cy="45094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8623F6-A1FB-4D4E-859C-1480B0D50EDD}"/>
                </a:ext>
              </a:extLst>
            </p:cNvPr>
            <p:cNvSpPr/>
            <p:nvPr/>
          </p:nvSpPr>
          <p:spPr>
            <a:xfrm>
              <a:off x="-3726356" y="6102854"/>
              <a:ext cx="11031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solidFill>
                    <a:schemeClr val="accent6">
                      <a:lumMod val="75000"/>
                    </a:schemeClr>
                  </a:solidFill>
                </a:rPr>
                <a:t>ORIGINAL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5158B4-4696-484E-981F-EE52A647065D}"/>
                </a:ext>
              </a:extLst>
            </p:cNvPr>
            <p:cNvSpPr/>
            <p:nvPr/>
          </p:nvSpPr>
          <p:spPr>
            <a:xfrm>
              <a:off x="-1084002" y="4253483"/>
              <a:ext cx="11027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400" dirty="0">
                  <a:solidFill>
                    <a:srgbClr val="0070C0"/>
                  </a:solidFill>
                </a:rPr>
                <a:t>Degradación</a:t>
              </a:r>
              <a:endParaRPr lang="en-US" sz="14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B83773-94DB-CB4E-A490-3A5D1CF5EBA5}"/>
                </a:ext>
              </a:extLst>
            </p:cNvPr>
            <p:cNvSpPr/>
            <p:nvPr/>
          </p:nvSpPr>
          <p:spPr>
            <a:xfrm>
              <a:off x="3849348" y="4285472"/>
              <a:ext cx="11290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400" dirty="0">
                  <a:solidFill>
                    <a:srgbClr val="00B050"/>
                  </a:solidFill>
                </a:rPr>
                <a:t>Restauración</a:t>
              </a:r>
              <a:endParaRPr lang="en-US" sz="1400" dirty="0">
                <a:solidFill>
                  <a:srgbClr val="00B050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7F9AB77-79B9-5247-8554-D972B5121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909189" y="3941257"/>
              <a:ext cx="304800" cy="3175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90C124-1A25-D840-B2CB-C65C8D902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076" y="3955272"/>
              <a:ext cx="368300" cy="3302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919D13E-5320-BF43-B0C8-119FA26D4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4601" y="3898122"/>
              <a:ext cx="304800" cy="444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219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023 L 0.59097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18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86 Rectángulo"/>
          <p:cNvSpPr/>
          <p:nvPr/>
        </p:nvSpPr>
        <p:spPr>
          <a:xfrm>
            <a:off x="1000100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8" name="87 Rectángulo"/>
          <p:cNvSpPr/>
          <p:nvPr/>
        </p:nvSpPr>
        <p:spPr>
          <a:xfrm>
            <a:off x="1428728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89" name="88 Rectángulo"/>
          <p:cNvSpPr/>
          <p:nvPr/>
        </p:nvSpPr>
        <p:spPr>
          <a:xfrm>
            <a:off x="1857356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0" name="89 Rectángulo"/>
          <p:cNvSpPr/>
          <p:nvPr/>
        </p:nvSpPr>
        <p:spPr>
          <a:xfrm>
            <a:off x="2285984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1" name="90 Rectángulo"/>
          <p:cNvSpPr/>
          <p:nvPr/>
        </p:nvSpPr>
        <p:spPr>
          <a:xfrm>
            <a:off x="1000100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2" name="91 Rectángulo"/>
          <p:cNvSpPr/>
          <p:nvPr/>
        </p:nvSpPr>
        <p:spPr>
          <a:xfrm>
            <a:off x="1428728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3" name="92 Rectángulo"/>
          <p:cNvSpPr/>
          <p:nvPr/>
        </p:nvSpPr>
        <p:spPr>
          <a:xfrm>
            <a:off x="1857356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2285984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5" name="94 Rectángulo"/>
          <p:cNvSpPr/>
          <p:nvPr/>
        </p:nvSpPr>
        <p:spPr>
          <a:xfrm>
            <a:off x="1000100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96" name="95 Rectángulo"/>
          <p:cNvSpPr/>
          <p:nvPr/>
        </p:nvSpPr>
        <p:spPr>
          <a:xfrm>
            <a:off x="1428728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7" name="96 Rectángulo"/>
          <p:cNvSpPr/>
          <p:nvPr/>
        </p:nvSpPr>
        <p:spPr>
          <a:xfrm>
            <a:off x="1857356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8" name="97 Rectángulo"/>
          <p:cNvSpPr/>
          <p:nvPr/>
        </p:nvSpPr>
        <p:spPr>
          <a:xfrm>
            <a:off x="2285984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99" name="98 Rectángulo"/>
          <p:cNvSpPr/>
          <p:nvPr/>
        </p:nvSpPr>
        <p:spPr>
          <a:xfrm>
            <a:off x="1000100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0" name="99 Rectángulo"/>
          <p:cNvSpPr/>
          <p:nvPr/>
        </p:nvSpPr>
        <p:spPr>
          <a:xfrm>
            <a:off x="1428728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1" name="100 Rectángulo"/>
          <p:cNvSpPr/>
          <p:nvPr/>
        </p:nvSpPr>
        <p:spPr>
          <a:xfrm>
            <a:off x="1857356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02" name="101 Rectángulo"/>
          <p:cNvSpPr/>
          <p:nvPr/>
        </p:nvSpPr>
        <p:spPr>
          <a:xfrm>
            <a:off x="2285984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27" name="126 Rectángulo"/>
          <p:cNvSpPr/>
          <p:nvPr/>
        </p:nvSpPr>
        <p:spPr>
          <a:xfrm>
            <a:off x="271461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8" name="127 Rectángulo"/>
          <p:cNvSpPr/>
          <p:nvPr/>
        </p:nvSpPr>
        <p:spPr>
          <a:xfrm>
            <a:off x="571472" y="242886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128 Rectángulo"/>
          <p:cNvSpPr/>
          <p:nvPr/>
        </p:nvSpPr>
        <p:spPr>
          <a:xfrm>
            <a:off x="271461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0" name="129 Rectángulo"/>
          <p:cNvSpPr/>
          <p:nvPr/>
        </p:nvSpPr>
        <p:spPr>
          <a:xfrm>
            <a:off x="571472" y="292893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1" name="130 Rectángulo"/>
          <p:cNvSpPr/>
          <p:nvPr/>
        </p:nvSpPr>
        <p:spPr>
          <a:xfrm>
            <a:off x="271461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2" name="131 Rectángulo"/>
          <p:cNvSpPr/>
          <p:nvPr/>
        </p:nvSpPr>
        <p:spPr>
          <a:xfrm>
            <a:off x="571472" y="342900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33" name="132 Rectángulo"/>
          <p:cNvSpPr/>
          <p:nvPr/>
        </p:nvSpPr>
        <p:spPr>
          <a:xfrm>
            <a:off x="271461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34" name="133 Rectángulo"/>
          <p:cNvSpPr/>
          <p:nvPr/>
        </p:nvSpPr>
        <p:spPr>
          <a:xfrm>
            <a:off x="571472" y="392906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27" name="86 Rectángulo"/>
          <p:cNvSpPr/>
          <p:nvPr/>
        </p:nvSpPr>
        <p:spPr>
          <a:xfrm>
            <a:off x="4417970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8" name="87 Rectángulo"/>
          <p:cNvSpPr/>
          <p:nvPr/>
        </p:nvSpPr>
        <p:spPr>
          <a:xfrm>
            <a:off x="4846598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29" name="88 Rectángulo"/>
          <p:cNvSpPr/>
          <p:nvPr/>
        </p:nvSpPr>
        <p:spPr>
          <a:xfrm>
            <a:off x="5275226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1" name="90 Rectángulo"/>
          <p:cNvSpPr/>
          <p:nvPr/>
        </p:nvSpPr>
        <p:spPr>
          <a:xfrm>
            <a:off x="4417970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2" name="91 Rectángulo"/>
          <p:cNvSpPr/>
          <p:nvPr/>
        </p:nvSpPr>
        <p:spPr>
          <a:xfrm>
            <a:off x="4846598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3" name="92 Rectángulo"/>
          <p:cNvSpPr/>
          <p:nvPr/>
        </p:nvSpPr>
        <p:spPr>
          <a:xfrm>
            <a:off x="5275226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5" name="94 Rectángulo"/>
          <p:cNvSpPr/>
          <p:nvPr/>
        </p:nvSpPr>
        <p:spPr>
          <a:xfrm>
            <a:off x="4417970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6" name="95 Rectángulo"/>
          <p:cNvSpPr/>
          <p:nvPr/>
        </p:nvSpPr>
        <p:spPr>
          <a:xfrm>
            <a:off x="4846598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7" name="96 Rectángulo"/>
          <p:cNvSpPr/>
          <p:nvPr/>
        </p:nvSpPr>
        <p:spPr>
          <a:xfrm>
            <a:off x="5275226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9" name="98 Rectángulo"/>
          <p:cNvSpPr/>
          <p:nvPr/>
        </p:nvSpPr>
        <p:spPr>
          <a:xfrm>
            <a:off x="4417970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0" name="99 Rectángulo"/>
          <p:cNvSpPr/>
          <p:nvPr/>
        </p:nvSpPr>
        <p:spPr>
          <a:xfrm>
            <a:off x="4846598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1" name="100 Rectángulo"/>
          <p:cNvSpPr/>
          <p:nvPr/>
        </p:nvSpPr>
        <p:spPr>
          <a:xfrm>
            <a:off x="5275226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4" name="127 Rectángulo"/>
          <p:cNvSpPr/>
          <p:nvPr/>
        </p:nvSpPr>
        <p:spPr>
          <a:xfrm>
            <a:off x="3989342" y="2441698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6" name="129 Rectángulo"/>
          <p:cNvSpPr/>
          <p:nvPr/>
        </p:nvSpPr>
        <p:spPr>
          <a:xfrm>
            <a:off x="3989342" y="2941764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48" name="131 Rectángulo"/>
          <p:cNvSpPr/>
          <p:nvPr/>
        </p:nvSpPr>
        <p:spPr>
          <a:xfrm>
            <a:off x="3989342" y="3441830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0" name="133 Rectángulo"/>
          <p:cNvSpPr/>
          <p:nvPr/>
        </p:nvSpPr>
        <p:spPr>
          <a:xfrm>
            <a:off x="3989342" y="3941896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7210" y="2532898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6.3    7     6.3   5.3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C68898-235F-8446-A229-1CD675BCA256}"/>
              </a:ext>
            </a:extLst>
          </p:cNvPr>
          <p:cNvSpPr txBox="1"/>
          <p:nvPr/>
        </p:nvSpPr>
        <p:spPr>
          <a:xfrm>
            <a:off x="3975917" y="2998809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6.3   6.3  7.3    9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EFEF18-E4D2-EF48-AB46-4E7CD98321B7}"/>
              </a:ext>
            </a:extLst>
          </p:cNvPr>
          <p:cNvSpPr txBox="1"/>
          <p:nvPr/>
        </p:nvSpPr>
        <p:spPr>
          <a:xfrm>
            <a:off x="3962855" y="349519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5.7   3.3   4.3  4.3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F0DFE5-6E7A-6340-B739-3FBAB6BF24BD}"/>
              </a:ext>
            </a:extLst>
          </p:cNvPr>
          <p:cNvSpPr txBox="1"/>
          <p:nvPr/>
        </p:nvSpPr>
        <p:spPr>
          <a:xfrm>
            <a:off x="3988981" y="400464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10    10    10    10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4DDD87-EA72-0B48-AD70-D8850DDE36BA}"/>
              </a:ext>
            </a:extLst>
          </p:cNvPr>
          <p:cNvSpPr txBox="1"/>
          <p:nvPr/>
        </p:nvSpPr>
        <p:spPr>
          <a:xfrm>
            <a:off x="522514" y="5590902"/>
            <a:ext cx="7977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Pregunta</a:t>
            </a:r>
            <a:r>
              <a:rPr lang="en-US" dirty="0"/>
              <a:t>: ¿de </a:t>
            </a:r>
            <a:r>
              <a:rPr lang="en-US" dirty="0" err="1"/>
              <a:t>qué</a:t>
            </a:r>
            <a:r>
              <a:rPr lang="en-US" dirty="0"/>
              <a:t> ancho son las </a:t>
            </a:r>
            <a:r>
              <a:rPr lang="en-US" dirty="0" err="1"/>
              <a:t>imágenes</a:t>
            </a:r>
            <a:r>
              <a:rPr lang="en-US" dirty="0"/>
              <a:t>? ¿por </a:t>
            </a:r>
            <a:r>
              <a:rPr lang="en-US" dirty="0" err="1"/>
              <a:t>qué</a:t>
            </a:r>
            <a:r>
              <a:rPr lang="en-US" dirty="0"/>
              <a:t> F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columnas</a:t>
            </a:r>
            <a:r>
              <a:rPr lang="en-US" dirty="0"/>
              <a:t> que G?</a:t>
            </a:r>
          </a:p>
          <a:p>
            <a:endParaRPr lang="en-US" dirty="0"/>
          </a:p>
          <a:p>
            <a:r>
              <a:rPr lang="en-US" dirty="0"/>
              <a:t>Si F </a:t>
            </a:r>
            <a:r>
              <a:rPr lang="en-US" dirty="0" err="1"/>
              <a:t>tiene</a:t>
            </a:r>
            <a:r>
              <a:rPr lang="en-US" dirty="0"/>
              <a:t> M </a:t>
            </a:r>
            <a:r>
              <a:rPr lang="en-US" dirty="0" err="1"/>
              <a:t>columnas</a:t>
            </a:r>
            <a:r>
              <a:rPr lang="en-US" dirty="0"/>
              <a:t> y el </a:t>
            </a:r>
            <a:r>
              <a:rPr lang="en-US" dirty="0" err="1"/>
              <a:t>filtro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n </a:t>
            </a:r>
            <a:r>
              <a:rPr lang="en-US" dirty="0" err="1"/>
              <a:t>elementos</a:t>
            </a:r>
            <a:r>
              <a:rPr lang="en-US" dirty="0"/>
              <a:t> ¿</a:t>
            </a:r>
            <a:r>
              <a:rPr lang="en-US" dirty="0" err="1"/>
              <a:t>cuántas</a:t>
            </a:r>
            <a:r>
              <a:rPr lang="en-US" dirty="0"/>
              <a:t> </a:t>
            </a:r>
            <a:r>
              <a:rPr lang="en-US" dirty="0" err="1"/>
              <a:t>columnas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G?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D0B9F-A285-304A-AFF6-345BEF7D25F0}"/>
              </a:ext>
            </a:extLst>
          </p:cNvPr>
          <p:cNvSpPr txBox="1"/>
          <p:nvPr/>
        </p:nvSpPr>
        <p:spPr>
          <a:xfrm>
            <a:off x="600891" y="1959429"/>
            <a:ext cx="6377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                                                            G                                                 h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5E02C50-29C8-804E-9271-81555319A438}"/>
              </a:ext>
            </a:extLst>
          </p:cNvPr>
          <p:cNvSpPr/>
          <p:nvPr/>
        </p:nvSpPr>
        <p:spPr>
          <a:xfrm>
            <a:off x="6632661" y="2434228"/>
            <a:ext cx="1285884" cy="4918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86 Rectángulo">
            <a:extLst>
              <a:ext uri="{FF2B5EF4-FFF2-40B4-BE49-F238E27FC236}">
                <a16:creationId xmlns:a16="http://schemas.microsoft.com/office/drawing/2014/main" id="{991C7656-A9DF-4A41-9861-25BC0D09FCB0}"/>
              </a:ext>
            </a:extLst>
          </p:cNvPr>
          <p:cNvSpPr/>
          <p:nvPr/>
        </p:nvSpPr>
        <p:spPr>
          <a:xfrm>
            <a:off x="6647367" y="2437342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3" name="87 Rectángulo">
            <a:extLst>
              <a:ext uri="{FF2B5EF4-FFF2-40B4-BE49-F238E27FC236}">
                <a16:creationId xmlns:a16="http://schemas.microsoft.com/office/drawing/2014/main" id="{1F387FEA-CC1C-B247-9D25-2A7107ACEEDB}"/>
              </a:ext>
            </a:extLst>
          </p:cNvPr>
          <p:cNvSpPr/>
          <p:nvPr/>
        </p:nvSpPr>
        <p:spPr>
          <a:xfrm>
            <a:off x="7075995" y="2437342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54" name="88 Rectángulo">
            <a:extLst>
              <a:ext uri="{FF2B5EF4-FFF2-40B4-BE49-F238E27FC236}">
                <a16:creationId xmlns:a16="http://schemas.microsoft.com/office/drawing/2014/main" id="{10FC614F-105F-E141-8507-320A5EC0A8D1}"/>
              </a:ext>
            </a:extLst>
          </p:cNvPr>
          <p:cNvSpPr/>
          <p:nvPr/>
        </p:nvSpPr>
        <p:spPr>
          <a:xfrm>
            <a:off x="7504623" y="2437342"/>
            <a:ext cx="428628" cy="500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3AB79C-8375-2C42-8A03-6BD84360F34A}"/>
              </a:ext>
            </a:extLst>
          </p:cNvPr>
          <p:cNvSpPr txBox="1"/>
          <p:nvPr/>
        </p:nvSpPr>
        <p:spPr>
          <a:xfrm>
            <a:off x="6662056" y="2521131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1/3  1/3   1/3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5963F1-2759-7645-A287-70B98F0361FD}"/>
              </a:ext>
            </a:extLst>
          </p:cNvPr>
          <p:cNvCxnSpPr/>
          <p:nvPr/>
        </p:nvCxnSpPr>
        <p:spPr>
          <a:xfrm>
            <a:off x="613954" y="4781006"/>
            <a:ext cx="25211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61A6A4-516E-F846-B2CD-140CD292185B}"/>
              </a:ext>
            </a:extLst>
          </p:cNvPr>
          <p:cNvCxnSpPr>
            <a:cxnSpLocks/>
          </p:cNvCxnSpPr>
          <p:nvPr/>
        </p:nvCxnSpPr>
        <p:spPr>
          <a:xfrm>
            <a:off x="3927566" y="4802777"/>
            <a:ext cx="18331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F606648-661C-DE40-9BE3-575288BD28D6}"/>
              </a:ext>
            </a:extLst>
          </p:cNvPr>
          <p:cNvCxnSpPr>
            <a:cxnSpLocks/>
          </p:cNvCxnSpPr>
          <p:nvPr/>
        </p:nvCxnSpPr>
        <p:spPr>
          <a:xfrm>
            <a:off x="6627223" y="3230879"/>
            <a:ext cx="13149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E7BBEB-4047-4040-8A18-07548F2C7183}"/>
              </a:ext>
            </a:extLst>
          </p:cNvPr>
          <p:cNvSpPr txBox="1"/>
          <p:nvPr/>
        </p:nvSpPr>
        <p:spPr>
          <a:xfrm>
            <a:off x="1763485" y="4898569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                                                    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EEE77-7260-4D42-9C0E-0EFA2800ECCE}"/>
              </a:ext>
            </a:extLst>
          </p:cNvPr>
          <p:cNvSpPr txBox="1"/>
          <p:nvPr/>
        </p:nvSpPr>
        <p:spPr>
          <a:xfrm>
            <a:off x="7158446" y="344859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A392EE-18EE-8441-BB13-AE1F59463F4D}"/>
              </a:ext>
            </a:extLst>
          </p:cNvPr>
          <p:cNvSpPr txBox="1"/>
          <p:nvPr/>
        </p:nvSpPr>
        <p:spPr>
          <a:xfrm>
            <a:off x="6596743" y="4624251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N 	=  M-n+1</a:t>
            </a:r>
          </a:p>
          <a:p>
            <a:r>
              <a:rPr lang="en-US" dirty="0"/>
              <a:t>   M 	=  N+n-1</a:t>
            </a:r>
          </a:p>
        </p:txBody>
      </p:sp>
    </p:spTree>
    <p:extLst>
      <p:ext uri="{BB962C8B-B14F-4D97-AF65-F5344CB8AC3E}">
        <p14:creationId xmlns:p14="http://schemas.microsoft.com/office/powerpoint/2010/main" val="3289537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E0D0DF-A03B-D046-BDA1-A27E5D79F7FB}"/>
              </a:ext>
            </a:extLst>
          </p:cNvPr>
          <p:cNvSpPr txBox="1"/>
          <p:nvPr/>
        </p:nvSpPr>
        <p:spPr>
          <a:xfrm>
            <a:off x="297712" y="606057"/>
            <a:ext cx="85485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400" dirty="0"/>
              <a:t>Modelación de una línea degradada Movimiento Uniforme Horizontal</a:t>
            </a:r>
          </a:p>
          <a:p>
            <a:endParaRPr lang="es-ES_tradnl" sz="4400" dirty="0"/>
          </a:p>
          <a:p>
            <a:r>
              <a:rPr lang="es-ES_tradnl" sz="2000" dirty="0"/>
              <a:t>Para un movimiento de </a:t>
            </a:r>
            <a:r>
              <a:rPr lang="es-ES_trad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000" dirty="0"/>
              <a:t> pixeles, se podría pensar que un pixel en </a:t>
            </a:r>
            <a:r>
              <a:rPr lang="es-ES_tradn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_tradnl" sz="2000" dirty="0"/>
              <a:t> es el promedio de </a:t>
            </a:r>
            <a:r>
              <a:rPr lang="es-ES_trad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000" dirty="0"/>
              <a:t> pixeles de </a:t>
            </a:r>
            <a:r>
              <a:rPr lang="es-ES_tradn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ES_tradnl" sz="2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79802F-B4C4-754D-ADB1-FBD385E9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3311"/>
            <a:ext cx="9144000" cy="2369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EDF69-959D-8744-B3E5-4127735E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64" y="6113070"/>
            <a:ext cx="1369480" cy="3753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FD0509-71EC-0143-8F4E-58D9813D5946}"/>
              </a:ext>
            </a:extLst>
          </p:cNvPr>
          <p:cNvCxnSpPr>
            <a:cxnSpLocks/>
          </p:cNvCxnSpPr>
          <p:nvPr/>
        </p:nvCxnSpPr>
        <p:spPr>
          <a:xfrm flipV="1">
            <a:off x="1616149" y="4842938"/>
            <a:ext cx="1392865" cy="10176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201E9A5-83B9-5F48-A9B6-B488754980A2}"/>
              </a:ext>
            </a:extLst>
          </p:cNvPr>
          <p:cNvSpPr/>
          <p:nvPr/>
        </p:nvSpPr>
        <p:spPr>
          <a:xfrm>
            <a:off x="7851088" y="6241879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12283F-446F-9444-B75F-B9BAA2A33451}"/>
              </a:ext>
            </a:extLst>
          </p:cNvPr>
          <p:cNvSpPr/>
          <p:nvPr/>
        </p:nvSpPr>
        <p:spPr>
          <a:xfrm>
            <a:off x="6447656" y="6241879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B8A1C-7C95-9948-AC83-D5E46069D21E}"/>
              </a:ext>
            </a:extLst>
          </p:cNvPr>
          <p:cNvSpPr/>
          <p:nvPr/>
        </p:nvSpPr>
        <p:spPr>
          <a:xfrm>
            <a:off x="3737649" y="6230225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(modelo)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098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79802F-B4C4-754D-ADB1-FBD385E9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3311"/>
            <a:ext cx="9144000" cy="2369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EDF69-959D-8744-B3E5-4127735E2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64" y="6113070"/>
            <a:ext cx="1369480" cy="3753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FD0509-71EC-0143-8F4E-58D9813D5946}"/>
              </a:ext>
            </a:extLst>
          </p:cNvPr>
          <p:cNvCxnSpPr>
            <a:cxnSpLocks/>
          </p:cNvCxnSpPr>
          <p:nvPr/>
        </p:nvCxnSpPr>
        <p:spPr>
          <a:xfrm flipV="1">
            <a:off x="1616149" y="4842938"/>
            <a:ext cx="1392865" cy="10176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201E9A5-83B9-5F48-A9B6-B488754980A2}"/>
              </a:ext>
            </a:extLst>
          </p:cNvPr>
          <p:cNvSpPr/>
          <p:nvPr/>
        </p:nvSpPr>
        <p:spPr>
          <a:xfrm>
            <a:off x="7851088" y="6241879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12283F-446F-9444-B75F-B9BAA2A33451}"/>
              </a:ext>
            </a:extLst>
          </p:cNvPr>
          <p:cNvSpPr/>
          <p:nvPr/>
        </p:nvSpPr>
        <p:spPr>
          <a:xfrm>
            <a:off x="6447656" y="6241879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B8A1C-7C95-9948-AC83-D5E46069D21E}"/>
              </a:ext>
            </a:extLst>
          </p:cNvPr>
          <p:cNvSpPr/>
          <p:nvPr/>
        </p:nvSpPr>
        <p:spPr>
          <a:xfrm>
            <a:off x="3737649" y="6230225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(modelo)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97015-6A91-294A-9170-EB626C96E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943" y="1999807"/>
            <a:ext cx="1955800" cy="83820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AC866CA4-3445-9847-BF88-28E66897FCB4}"/>
              </a:ext>
            </a:extLst>
          </p:cNvPr>
          <p:cNvSpPr/>
          <p:nvPr/>
        </p:nvSpPr>
        <p:spPr>
          <a:xfrm rot="5400000" flipH="1">
            <a:off x="4075071" y="1630036"/>
            <a:ext cx="140891" cy="38513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85B319-BD5B-B14D-8A37-59E317C89EAE}"/>
              </a:ext>
            </a:extLst>
          </p:cNvPr>
          <p:cNvCxnSpPr>
            <a:cxnSpLocks/>
          </p:cNvCxnSpPr>
          <p:nvPr/>
        </p:nvCxnSpPr>
        <p:spPr>
          <a:xfrm flipV="1">
            <a:off x="4145516" y="2403248"/>
            <a:ext cx="2427427" cy="964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486F31-54B1-C741-ADCB-B32F88991C8A}"/>
              </a:ext>
            </a:extLst>
          </p:cNvPr>
          <p:cNvCxnSpPr>
            <a:cxnSpLocks/>
          </p:cNvCxnSpPr>
          <p:nvPr/>
        </p:nvCxnSpPr>
        <p:spPr>
          <a:xfrm flipV="1">
            <a:off x="6924157" y="2620628"/>
            <a:ext cx="316615" cy="1150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9072A4-D649-AA45-AFBB-E4E3AAF72BEA}"/>
              </a:ext>
            </a:extLst>
          </p:cNvPr>
          <p:cNvCxnSpPr>
            <a:cxnSpLocks/>
          </p:cNvCxnSpPr>
          <p:nvPr/>
        </p:nvCxnSpPr>
        <p:spPr>
          <a:xfrm flipH="1" flipV="1">
            <a:off x="8325293" y="2838007"/>
            <a:ext cx="203451" cy="10622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FEB8E6F-431C-264E-81BD-FCC0A3685781}"/>
              </a:ext>
            </a:extLst>
          </p:cNvPr>
          <p:cNvSpPr/>
          <p:nvPr/>
        </p:nvSpPr>
        <p:spPr>
          <a:xfrm>
            <a:off x="571545" y="535636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000" dirty="0"/>
              <a:t>La degradación de un movimiento lineal uniforme de n pixeles equivale a una </a:t>
            </a:r>
            <a:r>
              <a:rPr lang="es-ES_tradnl" sz="2000" dirty="0" err="1"/>
              <a:t>convolución</a:t>
            </a:r>
            <a:r>
              <a:rPr lang="es-ES_tradnl" sz="2000" dirty="0"/>
              <a:t> fila por fila con una máscara h. En esta </a:t>
            </a:r>
            <a:r>
              <a:rPr lang="es-ES_tradnl" sz="2000" dirty="0" err="1"/>
              <a:t>convolución</a:t>
            </a:r>
            <a:r>
              <a:rPr lang="es-ES_tradnl" sz="2000" dirty="0"/>
              <a:t> se toman sólo los elementos válidos de salida, es decir, sólo aquellos que fueron modelados con el promedio de n pixeles.</a:t>
            </a:r>
          </a:p>
        </p:txBody>
      </p:sp>
    </p:spTree>
    <p:extLst>
      <p:ext uri="{BB962C8B-B14F-4D97-AF65-F5344CB8AC3E}">
        <p14:creationId xmlns:p14="http://schemas.microsoft.com/office/powerpoint/2010/main" val="2389260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FBB9A7C-FBA2-BA46-882D-FD3CEFE08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" y="3607968"/>
            <a:ext cx="2401771" cy="175082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876FA26-0BD7-0D4F-9E1F-BAD66B969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339" y="3703398"/>
            <a:ext cx="2109828" cy="185033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439FC11-B282-F545-ABBE-AF276885E0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470" y="3583627"/>
            <a:ext cx="2400579" cy="185033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18E281-E572-CD4C-8214-DA19EB25B8E3}"/>
              </a:ext>
            </a:extLst>
          </p:cNvPr>
          <p:cNvCxnSpPr>
            <a:cxnSpLocks/>
          </p:cNvCxnSpPr>
          <p:nvPr/>
        </p:nvCxnSpPr>
        <p:spPr>
          <a:xfrm>
            <a:off x="103554" y="5440314"/>
            <a:ext cx="24017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EB39D037-EE61-B34B-8567-243284ACD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63" y="5553728"/>
            <a:ext cx="240210" cy="1623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607AC7-9CD3-4441-8787-65DC4F935073}"/>
              </a:ext>
            </a:extLst>
          </p:cNvPr>
          <p:cNvCxnSpPr>
            <a:cxnSpLocks/>
          </p:cNvCxnSpPr>
          <p:nvPr/>
        </p:nvCxnSpPr>
        <p:spPr>
          <a:xfrm>
            <a:off x="6323797" y="5433957"/>
            <a:ext cx="24017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452B8CB2-E2A8-864D-85CF-D8E1341C8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436" y="5547371"/>
            <a:ext cx="240210" cy="162304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8FB26A-C20E-0448-B7D8-1F29F4CEEEEE}"/>
              </a:ext>
            </a:extLst>
          </p:cNvPr>
          <p:cNvCxnSpPr>
            <a:cxnSpLocks/>
          </p:cNvCxnSpPr>
          <p:nvPr/>
        </p:nvCxnSpPr>
        <p:spPr>
          <a:xfrm>
            <a:off x="3290339" y="5436641"/>
            <a:ext cx="210982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C2EE8AF2-660B-094E-9DE2-E6A88972D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199" y="5553728"/>
            <a:ext cx="201257" cy="162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1E033C-9F5C-5243-9E0F-CAF73B691515}"/>
              </a:ext>
            </a:extLst>
          </p:cNvPr>
          <p:cNvSpPr/>
          <p:nvPr/>
        </p:nvSpPr>
        <p:spPr>
          <a:xfrm>
            <a:off x="3625012" y="759686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74CDA-10F9-9F40-98AE-B833ECB330BE}"/>
              </a:ext>
            </a:extLst>
          </p:cNvPr>
          <p:cNvSpPr/>
          <p:nvPr/>
        </p:nvSpPr>
        <p:spPr>
          <a:xfrm>
            <a:off x="7011910" y="744771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97B2F-C5F9-E447-89C0-73D52B04AD47}"/>
              </a:ext>
            </a:extLst>
          </p:cNvPr>
          <p:cNvSpPr/>
          <p:nvPr/>
        </p:nvSpPr>
        <p:spPr>
          <a:xfrm>
            <a:off x="520371" y="759686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CF98F2-7279-4244-BB52-11B68D0F0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932" y="1436270"/>
            <a:ext cx="3048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FC6C6-AB3F-EA4A-85E6-FA5C62645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3237" y="1439680"/>
            <a:ext cx="3683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FB68E-546F-6948-8E15-46ABE5630E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4777" y="1357264"/>
            <a:ext cx="304800" cy="4445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7E3865-18BB-6640-A35D-4358C513D13E}"/>
              </a:ext>
            </a:extLst>
          </p:cNvPr>
          <p:cNvSpPr/>
          <p:nvPr/>
        </p:nvSpPr>
        <p:spPr>
          <a:xfrm>
            <a:off x="1684669" y="826643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85E26-AE35-9C41-9C59-DEEDB1983006}"/>
              </a:ext>
            </a:extLst>
          </p:cNvPr>
          <p:cNvSpPr/>
          <p:nvPr/>
        </p:nvSpPr>
        <p:spPr>
          <a:xfrm>
            <a:off x="1860267" y="1000330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3C1187-ABB5-5149-B158-C8990D30790A}"/>
              </a:ext>
            </a:extLst>
          </p:cNvPr>
          <p:cNvCxnSpPr>
            <a:endCxn id="11" idx="1"/>
          </p:cNvCxnSpPr>
          <p:nvPr/>
        </p:nvCxnSpPr>
        <p:spPr>
          <a:xfrm>
            <a:off x="637949" y="1212094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DC18E7-6B6C-A540-87E7-5281D9D1F01E}"/>
              </a:ext>
            </a:extLst>
          </p:cNvPr>
          <p:cNvSpPr/>
          <p:nvPr/>
        </p:nvSpPr>
        <p:spPr>
          <a:xfrm>
            <a:off x="5136579" y="821257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043F4D-B06B-1249-B2F9-04CDE67A1BCD}"/>
              </a:ext>
            </a:extLst>
          </p:cNvPr>
          <p:cNvCxnSpPr>
            <a:cxnSpLocks/>
          </p:cNvCxnSpPr>
          <p:nvPr/>
        </p:nvCxnSpPr>
        <p:spPr>
          <a:xfrm>
            <a:off x="3515697" y="1206708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88D4E86-A9CD-9C43-9DE0-06C4ADEF61C0}"/>
              </a:ext>
            </a:extLst>
          </p:cNvPr>
          <p:cNvSpPr/>
          <p:nvPr/>
        </p:nvSpPr>
        <p:spPr>
          <a:xfrm>
            <a:off x="5290767" y="1000330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647043-605F-754D-8A00-6311F507C324}"/>
              </a:ext>
            </a:extLst>
          </p:cNvPr>
          <p:cNvCxnSpPr/>
          <p:nvPr/>
        </p:nvCxnSpPr>
        <p:spPr>
          <a:xfrm>
            <a:off x="6974552" y="1200385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D248D3B-4C98-BC47-BF90-14D95EAC0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0084" y="2020637"/>
            <a:ext cx="2429386" cy="1387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51D441-66A8-724E-AED8-D13612BC8E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0339" y="2020637"/>
            <a:ext cx="2110862" cy="13876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5FB5A7-FD21-6444-9551-524791F2EC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554" y="2020854"/>
            <a:ext cx="2400579" cy="138718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DA34BD-FA9B-CD48-B0C6-3F91D493E5E9}"/>
              </a:ext>
            </a:extLst>
          </p:cNvPr>
          <p:cNvCxnSpPr>
            <a:cxnSpLocks/>
          </p:cNvCxnSpPr>
          <p:nvPr/>
        </p:nvCxnSpPr>
        <p:spPr>
          <a:xfrm>
            <a:off x="103554" y="2363576"/>
            <a:ext cx="2400579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D73AC1-B39B-A046-B582-879308B8A674}"/>
              </a:ext>
            </a:extLst>
          </p:cNvPr>
          <p:cNvCxnSpPr>
            <a:cxnSpLocks/>
          </p:cNvCxnSpPr>
          <p:nvPr/>
        </p:nvCxnSpPr>
        <p:spPr>
          <a:xfrm>
            <a:off x="3290339" y="2349016"/>
            <a:ext cx="2110862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3D1C05-33ED-234C-8C03-BAC95BB2FFDD}"/>
              </a:ext>
            </a:extLst>
          </p:cNvPr>
          <p:cNvCxnSpPr>
            <a:cxnSpLocks/>
          </p:cNvCxnSpPr>
          <p:nvPr/>
        </p:nvCxnSpPr>
        <p:spPr>
          <a:xfrm>
            <a:off x="6280084" y="2344541"/>
            <a:ext cx="2429386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0267D1E-7052-2448-8F36-E8C30F580B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505" y="3467126"/>
            <a:ext cx="190500" cy="444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7812" y="3515776"/>
            <a:ext cx="254000" cy="304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44470E6-EB19-264F-BC1C-223DDE768E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3421" y="3503076"/>
            <a:ext cx="190500" cy="330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DC789DA-F22D-8043-B304-1B00C0A63B5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3651" y="6167842"/>
            <a:ext cx="2235772" cy="2576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BCD9C45F-AF3B-C645-876E-E2480AFB2915}"/>
              </a:ext>
            </a:extLst>
          </p:cNvPr>
          <p:cNvSpPr/>
          <p:nvPr/>
        </p:nvSpPr>
        <p:spPr>
          <a:xfrm>
            <a:off x="70445" y="6111986"/>
            <a:ext cx="3290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Para un movimiento de </a:t>
            </a:r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/>
              <a:t> pixeles: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33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E0D0DF-A03B-D046-BDA1-A27E5D79F7FB}"/>
              </a:ext>
            </a:extLst>
          </p:cNvPr>
          <p:cNvSpPr txBox="1"/>
          <p:nvPr/>
        </p:nvSpPr>
        <p:spPr>
          <a:xfrm>
            <a:off x="344012" y="1219517"/>
            <a:ext cx="854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PREGUNTA: Conociendo      y     , ¿cómo obtener   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1E033C-9F5C-5243-9E0F-CAF73B691515}"/>
              </a:ext>
            </a:extLst>
          </p:cNvPr>
          <p:cNvSpPr/>
          <p:nvPr/>
        </p:nvSpPr>
        <p:spPr>
          <a:xfrm>
            <a:off x="3625012" y="3502896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74CDA-10F9-9F40-98AE-B833ECB330BE}"/>
              </a:ext>
            </a:extLst>
          </p:cNvPr>
          <p:cNvSpPr/>
          <p:nvPr/>
        </p:nvSpPr>
        <p:spPr>
          <a:xfrm>
            <a:off x="7011910" y="3487981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97B2F-C5F9-E447-89C0-73D52B04AD47}"/>
              </a:ext>
            </a:extLst>
          </p:cNvPr>
          <p:cNvSpPr/>
          <p:nvPr/>
        </p:nvSpPr>
        <p:spPr>
          <a:xfrm>
            <a:off x="520371" y="3502896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7E3865-18BB-6640-A35D-4358C513D13E}"/>
              </a:ext>
            </a:extLst>
          </p:cNvPr>
          <p:cNvSpPr/>
          <p:nvPr/>
        </p:nvSpPr>
        <p:spPr>
          <a:xfrm>
            <a:off x="1684669" y="3569853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85E26-AE35-9C41-9C59-DEEDB1983006}"/>
              </a:ext>
            </a:extLst>
          </p:cNvPr>
          <p:cNvSpPr/>
          <p:nvPr/>
        </p:nvSpPr>
        <p:spPr>
          <a:xfrm>
            <a:off x="1860267" y="3743540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3C1187-ABB5-5149-B158-C8990D30790A}"/>
              </a:ext>
            </a:extLst>
          </p:cNvPr>
          <p:cNvCxnSpPr>
            <a:endCxn id="11" idx="1"/>
          </p:cNvCxnSpPr>
          <p:nvPr/>
        </p:nvCxnSpPr>
        <p:spPr>
          <a:xfrm>
            <a:off x="637949" y="3955304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DC18E7-6B6C-A540-87E7-5281D9D1F01E}"/>
              </a:ext>
            </a:extLst>
          </p:cNvPr>
          <p:cNvSpPr/>
          <p:nvPr/>
        </p:nvSpPr>
        <p:spPr>
          <a:xfrm>
            <a:off x="5136579" y="3564467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043F4D-B06B-1249-B2F9-04CDE67A1BCD}"/>
              </a:ext>
            </a:extLst>
          </p:cNvPr>
          <p:cNvCxnSpPr>
            <a:cxnSpLocks/>
          </p:cNvCxnSpPr>
          <p:nvPr/>
        </p:nvCxnSpPr>
        <p:spPr>
          <a:xfrm>
            <a:off x="3515697" y="3949918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88D4E86-A9CD-9C43-9DE0-06C4ADEF61C0}"/>
              </a:ext>
            </a:extLst>
          </p:cNvPr>
          <p:cNvSpPr/>
          <p:nvPr/>
        </p:nvSpPr>
        <p:spPr>
          <a:xfrm>
            <a:off x="5290767" y="3743540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647043-605F-754D-8A00-6311F507C324}"/>
              </a:ext>
            </a:extLst>
          </p:cNvPr>
          <p:cNvCxnSpPr/>
          <p:nvPr/>
        </p:nvCxnSpPr>
        <p:spPr>
          <a:xfrm>
            <a:off x="6974552" y="3943595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D248D3B-4C98-BC47-BF90-14D95EAC0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084" y="4763847"/>
            <a:ext cx="2429386" cy="1387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51D441-66A8-724E-AED8-D13612BC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339" y="4763847"/>
            <a:ext cx="2110862" cy="13876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5FB5A7-FD21-6444-9551-524791F2E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4" y="4764064"/>
            <a:ext cx="2400579" cy="138718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3E9E0B-7A97-694D-A72D-5E0859F0CFF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596711" y="2986291"/>
            <a:ext cx="0" cy="58356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0C87BDF-225A-4440-9AB5-CD5C3DEA4339}"/>
              </a:ext>
            </a:extLst>
          </p:cNvPr>
          <p:cNvCxnSpPr>
            <a:cxnSpLocks/>
            <a:stCxn id="30" idx="3"/>
            <a:endCxn id="14" idx="0"/>
          </p:cNvCxnSpPr>
          <p:nvPr/>
        </p:nvCxnSpPr>
        <p:spPr>
          <a:xfrm>
            <a:off x="2800505" y="2698409"/>
            <a:ext cx="3255061" cy="86605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DA34BD-FA9B-CD48-B0C6-3F91D493E5E9}"/>
              </a:ext>
            </a:extLst>
          </p:cNvPr>
          <p:cNvCxnSpPr>
            <a:cxnSpLocks/>
          </p:cNvCxnSpPr>
          <p:nvPr/>
        </p:nvCxnSpPr>
        <p:spPr>
          <a:xfrm>
            <a:off x="103554" y="5106789"/>
            <a:ext cx="2400579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D73AC1-B39B-A046-B582-879308B8A674}"/>
              </a:ext>
            </a:extLst>
          </p:cNvPr>
          <p:cNvCxnSpPr>
            <a:cxnSpLocks/>
          </p:cNvCxnSpPr>
          <p:nvPr/>
        </p:nvCxnSpPr>
        <p:spPr>
          <a:xfrm>
            <a:off x="3290339" y="5092229"/>
            <a:ext cx="2110862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3D1C05-33ED-234C-8C03-BAC95BB2FFDD}"/>
              </a:ext>
            </a:extLst>
          </p:cNvPr>
          <p:cNvCxnSpPr>
            <a:cxnSpLocks/>
          </p:cNvCxnSpPr>
          <p:nvPr/>
        </p:nvCxnSpPr>
        <p:spPr>
          <a:xfrm>
            <a:off x="6280084" y="5087754"/>
            <a:ext cx="2429386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0267D1E-7052-2448-8F36-E8C30F580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225" y="4062550"/>
            <a:ext cx="190500" cy="444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7537" y="4111200"/>
            <a:ext cx="254000" cy="304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44470E6-EB19-264F-BC1C-223DDE768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084" y="4098500"/>
            <a:ext cx="190500" cy="330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2919703-F04B-0A49-BAFD-986A92AD1E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805" y="2387259"/>
            <a:ext cx="393700" cy="6223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26443FC-794A-0F4D-B61F-02BFF834E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837" y="1430602"/>
            <a:ext cx="254000" cy="304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CBCC0B5-52EE-694C-92C1-357824DF42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0544" y="1142407"/>
            <a:ext cx="372450" cy="5887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56C36F-CE6C-7247-936C-863F82D80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687" y="1159382"/>
            <a:ext cx="190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40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A1E033C-9F5C-5243-9E0F-CAF73B691515}"/>
              </a:ext>
            </a:extLst>
          </p:cNvPr>
          <p:cNvSpPr/>
          <p:nvPr/>
        </p:nvSpPr>
        <p:spPr>
          <a:xfrm>
            <a:off x="3625012" y="3502896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74CDA-10F9-9F40-98AE-B833ECB330BE}"/>
              </a:ext>
            </a:extLst>
          </p:cNvPr>
          <p:cNvSpPr/>
          <p:nvPr/>
        </p:nvSpPr>
        <p:spPr>
          <a:xfrm>
            <a:off x="7011910" y="3487981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97B2F-C5F9-E447-89C0-73D52B04AD47}"/>
              </a:ext>
            </a:extLst>
          </p:cNvPr>
          <p:cNvSpPr/>
          <p:nvPr/>
        </p:nvSpPr>
        <p:spPr>
          <a:xfrm>
            <a:off x="520371" y="3502896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7E3865-18BB-6640-A35D-4358C513D13E}"/>
              </a:ext>
            </a:extLst>
          </p:cNvPr>
          <p:cNvSpPr/>
          <p:nvPr/>
        </p:nvSpPr>
        <p:spPr>
          <a:xfrm>
            <a:off x="1684669" y="3569853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85E26-AE35-9C41-9C59-DEEDB1983006}"/>
              </a:ext>
            </a:extLst>
          </p:cNvPr>
          <p:cNvSpPr/>
          <p:nvPr/>
        </p:nvSpPr>
        <p:spPr>
          <a:xfrm>
            <a:off x="1860267" y="3743540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3C1187-ABB5-5149-B158-C8990D30790A}"/>
              </a:ext>
            </a:extLst>
          </p:cNvPr>
          <p:cNvCxnSpPr>
            <a:endCxn id="11" idx="1"/>
          </p:cNvCxnSpPr>
          <p:nvPr/>
        </p:nvCxnSpPr>
        <p:spPr>
          <a:xfrm>
            <a:off x="637949" y="3955304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DC18E7-6B6C-A540-87E7-5281D9D1F01E}"/>
              </a:ext>
            </a:extLst>
          </p:cNvPr>
          <p:cNvSpPr/>
          <p:nvPr/>
        </p:nvSpPr>
        <p:spPr>
          <a:xfrm>
            <a:off x="5136579" y="3564467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043F4D-B06B-1249-B2F9-04CDE67A1BCD}"/>
              </a:ext>
            </a:extLst>
          </p:cNvPr>
          <p:cNvCxnSpPr>
            <a:cxnSpLocks/>
          </p:cNvCxnSpPr>
          <p:nvPr/>
        </p:nvCxnSpPr>
        <p:spPr>
          <a:xfrm>
            <a:off x="3515697" y="3949918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88D4E86-A9CD-9C43-9DE0-06C4ADEF61C0}"/>
              </a:ext>
            </a:extLst>
          </p:cNvPr>
          <p:cNvSpPr/>
          <p:nvPr/>
        </p:nvSpPr>
        <p:spPr>
          <a:xfrm>
            <a:off x="5290767" y="3743540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647043-605F-754D-8A00-6311F507C324}"/>
              </a:ext>
            </a:extLst>
          </p:cNvPr>
          <p:cNvCxnSpPr/>
          <p:nvPr/>
        </p:nvCxnSpPr>
        <p:spPr>
          <a:xfrm>
            <a:off x="6974552" y="3943595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3E9E0B-7A97-694D-A72D-5E0859F0CFF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596711" y="2986291"/>
            <a:ext cx="0" cy="58356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0C87BDF-225A-4440-9AB5-CD5C3DEA4339}"/>
              </a:ext>
            </a:extLst>
          </p:cNvPr>
          <p:cNvCxnSpPr>
            <a:cxnSpLocks/>
            <a:stCxn id="30" idx="3"/>
            <a:endCxn id="14" idx="0"/>
          </p:cNvCxnSpPr>
          <p:nvPr/>
        </p:nvCxnSpPr>
        <p:spPr>
          <a:xfrm>
            <a:off x="2800505" y="2698409"/>
            <a:ext cx="3255061" cy="86605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0267D1E-7052-2448-8F36-E8C30F580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225" y="4062550"/>
            <a:ext cx="190500" cy="444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537" y="4111200"/>
            <a:ext cx="254000" cy="304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44470E6-EB19-264F-BC1C-223DDE768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84" y="4098500"/>
            <a:ext cx="190500" cy="330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2919703-F04B-0A49-BAFD-986A92AD1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805" y="2387259"/>
            <a:ext cx="393700" cy="622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70F754-0070-6245-80CC-929040EEE3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91"/>
          <a:stretch/>
        </p:blipFill>
        <p:spPr>
          <a:xfrm>
            <a:off x="180894" y="4897047"/>
            <a:ext cx="4831633" cy="1636642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9A1661B-E032-5141-81FC-1A7CEA10AF7D}"/>
              </a:ext>
            </a:extLst>
          </p:cNvPr>
          <p:cNvSpPr/>
          <p:nvPr/>
        </p:nvSpPr>
        <p:spPr>
          <a:xfrm>
            <a:off x="5797560" y="5402572"/>
            <a:ext cx="473472" cy="3508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95BFA5-6E3D-654F-A97A-AB778207C221}"/>
              </a:ext>
            </a:extLst>
          </p:cNvPr>
          <p:cNvSpPr/>
          <p:nvPr/>
        </p:nvSpPr>
        <p:spPr>
          <a:xfrm>
            <a:off x="5797558" y="4493314"/>
            <a:ext cx="6607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5400" dirty="0"/>
              <a:t>?</a:t>
            </a:r>
            <a:endParaRPr lang="en-US" sz="5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7282E-A72D-6E45-A98D-BAF0BC42DF4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1545" y="4911820"/>
            <a:ext cx="804726" cy="16201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65493F-4AC9-0340-B14F-D8202AD6E5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362" t="8333" r="11587" b="15847"/>
          <a:stretch/>
        </p:blipFill>
        <p:spPr>
          <a:xfrm>
            <a:off x="7573017" y="4904605"/>
            <a:ext cx="129942" cy="108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C4FE272-4776-0340-9BA6-454FABE211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362" t="8333" r="11587" b="15847"/>
          <a:stretch/>
        </p:blipFill>
        <p:spPr>
          <a:xfrm>
            <a:off x="7575813" y="5288165"/>
            <a:ext cx="129942" cy="108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C68E386-A057-CE45-A592-E01879DE66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362" t="8333" r="11587" b="15847"/>
          <a:stretch/>
        </p:blipFill>
        <p:spPr>
          <a:xfrm>
            <a:off x="7546016" y="5990587"/>
            <a:ext cx="129942" cy="108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03FE8E7-5EFA-8D41-9391-6BD096336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85" b="94231" l="4808" r="94712">
                        <a14:foregroundMark x1="69712" y1="37500" x2="58654" y2="45673"/>
                        <a14:foregroundMark x1="53846" y1="49519" x2="41827" y2="64423"/>
                        <a14:foregroundMark x1="62500" y1="9135" x2="70673" y2="11538"/>
                        <a14:foregroundMark x1="80288" y1="19712" x2="85577" y2="26442"/>
                        <a14:foregroundMark x1="19712" y1="18750" x2="15865" y2="23077"/>
                        <a14:foregroundMark x1="10096" y1="36538" x2="8654" y2="60096"/>
                        <a14:foregroundMark x1="31250" y1="50000" x2="38462" y2="64904"/>
                        <a14:foregroundMark x1="19712" y1="81731" x2="38942" y2="88942"/>
                        <a14:foregroundMark x1="51442" y1="90385" x2="79327" y2="81250"/>
                        <a14:foregroundMark x1="85577" y1="72115" x2="90385" y2="62500"/>
                        <a14:foregroundMark x1="90865" y1="50962" x2="90865" y2="44231"/>
                        <a14:foregroundMark x1="88462" y1="31731" x2="93269" y2="58173"/>
                        <a14:foregroundMark x1="93750" y1="41827" x2="93750" y2="45673"/>
                        <a14:foregroundMark x1="94231" y1="44231" x2="94712" y2="49038"/>
                        <a14:foregroundMark x1="41827" y1="8173" x2="55769" y2="7692"/>
                        <a14:foregroundMark x1="49519" y1="3365" x2="48077" y2="3365"/>
                        <a14:foregroundMark x1="5769" y1="42308" x2="4808" y2="45673"/>
                        <a14:foregroundMark x1="37981" y1="93750" x2="47115" y2="94231"/>
                        <a14:backgroundMark x1="28365" y1="29327" x2="47596" y2="29808"/>
                        <a14:backgroundMark x1="85577" y1="7692" x2="93750" y2="13462"/>
                        <a14:backgroundMark x1="95192" y1="81250" x2="87981" y2="918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1964" y="5189289"/>
            <a:ext cx="989634" cy="98963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2CC955E-2EC1-CA46-A9A4-0951546B18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885" b="94231" l="4808" r="94712">
                        <a14:foregroundMark x1="69712" y1="37500" x2="58654" y2="45673"/>
                        <a14:foregroundMark x1="53846" y1="49519" x2="41827" y2="64423"/>
                        <a14:foregroundMark x1="62500" y1="9135" x2="70673" y2="11538"/>
                        <a14:foregroundMark x1="80288" y1="19712" x2="85577" y2="26442"/>
                        <a14:foregroundMark x1="19712" y1="18750" x2="15865" y2="23077"/>
                        <a14:foregroundMark x1="10096" y1="36538" x2="8654" y2="60096"/>
                        <a14:foregroundMark x1="31250" y1="50000" x2="38462" y2="64904"/>
                        <a14:foregroundMark x1="19712" y1="81731" x2="38942" y2="88942"/>
                        <a14:foregroundMark x1="51442" y1="90385" x2="79327" y2="81250"/>
                        <a14:foregroundMark x1="85577" y1="72115" x2="90385" y2="62500"/>
                        <a14:foregroundMark x1="90865" y1="50962" x2="90865" y2="44231"/>
                        <a14:foregroundMark x1="88462" y1="31731" x2="93269" y2="58173"/>
                        <a14:foregroundMark x1="93750" y1="41827" x2="93750" y2="45673"/>
                        <a14:foregroundMark x1="94231" y1="44231" x2="94712" y2="49038"/>
                        <a14:foregroundMark x1="41827" y1="8173" x2="55769" y2="7692"/>
                        <a14:foregroundMark x1="49519" y1="3365" x2="48077" y2="3365"/>
                        <a14:foregroundMark x1="5769" y1="42308" x2="4808" y2="45673"/>
                        <a14:foregroundMark x1="37981" y1="93750" x2="47115" y2="94231"/>
                        <a14:backgroundMark x1="28365" y1="29327" x2="47596" y2="29808"/>
                        <a14:backgroundMark x1="85577" y1="7692" x2="93750" y2="13462"/>
                        <a14:backgroundMark x1="95192" y1="81250" x2="87981" y2="918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4937" y="5292942"/>
            <a:ext cx="782328" cy="78232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315C5E-90B2-3B40-9D8E-917B9E1FC9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3051" y="5402572"/>
            <a:ext cx="545292" cy="54691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F66EB06-91F2-154C-9E01-2BBCECEA7670}"/>
              </a:ext>
            </a:extLst>
          </p:cNvPr>
          <p:cNvSpPr txBox="1"/>
          <p:nvPr/>
        </p:nvSpPr>
        <p:spPr>
          <a:xfrm>
            <a:off x="344012" y="1219517"/>
            <a:ext cx="854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PREGUNTA: Conociendo      y     , ¿cómo obtener    ?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10026C6-BAAF-2948-9A1B-4E2CA6B44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37" y="1430602"/>
            <a:ext cx="254000" cy="3048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CEBA80B-21AB-8B45-9044-90C1C55D3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544" y="1142407"/>
            <a:ext cx="372450" cy="58871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EC2E58F-E5AC-5841-A7A0-0995E0A6F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87" y="1159382"/>
            <a:ext cx="190500" cy="4445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174D4E67-D8A1-2B4C-8CE8-05332DCA47B8}"/>
              </a:ext>
            </a:extLst>
          </p:cNvPr>
          <p:cNvGrpSpPr/>
          <p:nvPr/>
        </p:nvGrpSpPr>
        <p:grpSpPr>
          <a:xfrm>
            <a:off x="962941" y="6487377"/>
            <a:ext cx="4213474" cy="340607"/>
            <a:chOff x="962941" y="6487377"/>
            <a:chExt cx="4213474" cy="34060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4FEB825-6E01-804D-B659-6FD14D75400B}"/>
                </a:ext>
              </a:extLst>
            </p:cNvPr>
            <p:cNvSpPr txBox="1"/>
            <p:nvPr/>
          </p:nvSpPr>
          <p:spPr>
            <a:xfrm>
              <a:off x="962941" y="6487377"/>
              <a:ext cx="11206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</a:rPr>
                <a:t>CONOCIDO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97C64C-6D88-914C-B2C8-AD757A14FF67}"/>
                </a:ext>
              </a:extLst>
            </p:cNvPr>
            <p:cNvSpPr txBox="1"/>
            <p:nvPr/>
          </p:nvSpPr>
          <p:spPr>
            <a:xfrm>
              <a:off x="4055787" y="6489430"/>
              <a:ext cx="11206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</a:rPr>
                <a:t>CONOCIDO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4685495-A02E-824A-A8F1-C0B978D3A750}"/>
                </a:ext>
              </a:extLst>
            </p:cNvPr>
            <p:cNvSpPr txBox="1"/>
            <p:nvPr/>
          </p:nvSpPr>
          <p:spPr>
            <a:xfrm>
              <a:off x="2754338" y="6489430"/>
              <a:ext cx="1440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DESCONOCIDO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373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37" y="4111200"/>
            <a:ext cx="254000" cy="304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70F754-0070-6245-80CC-929040EEE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1"/>
          <a:stretch/>
        </p:blipFill>
        <p:spPr>
          <a:xfrm>
            <a:off x="613659" y="3157440"/>
            <a:ext cx="7430946" cy="25171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03FE8E7-5EFA-8D41-9391-6BD096336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85" b="94231" l="4808" r="94712">
                        <a14:foregroundMark x1="69712" y1="37500" x2="58654" y2="45673"/>
                        <a14:foregroundMark x1="53846" y1="49519" x2="41827" y2="64423"/>
                        <a14:foregroundMark x1="62500" y1="9135" x2="70673" y2="11538"/>
                        <a14:foregroundMark x1="80288" y1="19712" x2="85577" y2="26442"/>
                        <a14:foregroundMark x1="19712" y1="18750" x2="15865" y2="23077"/>
                        <a14:foregroundMark x1="10096" y1="36538" x2="8654" y2="60096"/>
                        <a14:foregroundMark x1="31250" y1="50000" x2="38462" y2="64904"/>
                        <a14:foregroundMark x1="19712" y1="81731" x2="38942" y2="88942"/>
                        <a14:foregroundMark x1="51442" y1="90385" x2="79327" y2="81250"/>
                        <a14:foregroundMark x1="85577" y1="72115" x2="90385" y2="62500"/>
                        <a14:foregroundMark x1="90865" y1="50962" x2="90865" y2="44231"/>
                        <a14:foregroundMark x1="88462" y1="31731" x2="93269" y2="58173"/>
                        <a14:foregroundMark x1="93750" y1="41827" x2="93750" y2="45673"/>
                        <a14:foregroundMark x1="94231" y1="44231" x2="94712" y2="49038"/>
                        <a14:foregroundMark x1="41827" y1="8173" x2="55769" y2="7692"/>
                        <a14:foregroundMark x1="49519" y1="3365" x2="48077" y2="3365"/>
                        <a14:foregroundMark x1="5769" y1="42308" x2="4808" y2="45673"/>
                        <a14:foregroundMark x1="37981" y1="93750" x2="47115" y2="94231"/>
                        <a14:backgroundMark x1="28365" y1="29327" x2="47596" y2="29808"/>
                        <a14:backgroundMark x1="85577" y1="7692" x2="93750" y2="13462"/>
                        <a14:backgroundMark x1="95192" y1="81250" x2="87981" y2="918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5573" y="3888167"/>
            <a:ext cx="985538" cy="98553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2CC955E-2EC1-CA46-A9A4-0951546B1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5" b="94231" l="4808" r="94712">
                        <a14:foregroundMark x1="69712" y1="37500" x2="58654" y2="45673"/>
                        <a14:foregroundMark x1="53846" y1="49519" x2="41827" y2="64423"/>
                        <a14:foregroundMark x1="62500" y1="9135" x2="70673" y2="11538"/>
                        <a14:foregroundMark x1="80288" y1="19712" x2="85577" y2="26442"/>
                        <a14:foregroundMark x1="19712" y1="18750" x2="15865" y2="23077"/>
                        <a14:foregroundMark x1="10096" y1="36538" x2="8654" y2="60096"/>
                        <a14:foregroundMark x1="31250" y1="50000" x2="38462" y2="64904"/>
                        <a14:foregroundMark x1="19712" y1="81731" x2="38942" y2="88942"/>
                        <a14:foregroundMark x1="51442" y1="90385" x2="79327" y2="81250"/>
                        <a14:foregroundMark x1="85577" y1="72115" x2="90385" y2="62500"/>
                        <a14:foregroundMark x1="90865" y1="50962" x2="90865" y2="44231"/>
                        <a14:foregroundMark x1="88462" y1="31731" x2="93269" y2="58173"/>
                        <a14:foregroundMark x1="93750" y1="41827" x2="93750" y2="45673"/>
                        <a14:foregroundMark x1="94231" y1="44231" x2="94712" y2="49038"/>
                        <a14:foregroundMark x1="41827" y1="8173" x2="55769" y2="7692"/>
                        <a14:foregroundMark x1="49519" y1="3365" x2="48077" y2="3365"/>
                        <a14:foregroundMark x1="5769" y1="42308" x2="4808" y2="45673"/>
                        <a14:foregroundMark x1="37981" y1="93750" x2="47115" y2="94231"/>
                        <a14:backgroundMark x1="28365" y1="29327" x2="47596" y2="29808"/>
                        <a14:backgroundMark x1="85577" y1="7692" x2="93750" y2="13462"/>
                        <a14:backgroundMark x1="95192" y1="81250" x2="87981" y2="918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7518" y="3891718"/>
            <a:ext cx="985538" cy="9855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2315C5E-90B2-3B40-9D8E-917B9E1FC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8513" y="4121662"/>
            <a:ext cx="545292" cy="5469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6146" y="2032298"/>
            <a:ext cx="59061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El problema consiste en resolver este sistema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de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ecuaciones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incógnitas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9C1903E-C4B1-3E46-8265-B2C9A010B0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8132" y="6202771"/>
            <a:ext cx="2235772" cy="25762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A2C6A99-886C-DD46-A842-DAE44B87C693}"/>
              </a:ext>
            </a:extLst>
          </p:cNvPr>
          <p:cNvSpPr/>
          <p:nvPr/>
        </p:nvSpPr>
        <p:spPr>
          <a:xfrm>
            <a:off x="1325070" y="5968705"/>
            <a:ext cx="26253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b="1" u="sng" dirty="0">
                <a:solidFill>
                  <a:srgbClr val="FF0000"/>
                </a:solidFill>
              </a:rPr>
              <a:t>Pero</a:t>
            </a:r>
            <a:r>
              <a:rPr lang="es-ES_tradnl" dirty="0"/>
              <a:t>    </a:t>
            </a:r>
            <a:r>
              <a:rPr lang="es-ES_trad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s-ES_trad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/>
              <a:t>  ya que: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DB677-575A-2940-8F02-67CCD387C3E0}"/>
              </a:ext>
            </a:extLst>
          </p:cNvPr>
          <p:cNvSpPr txBox="1"/>
          <p:nvPr/>
        </p:nvSpPr>
        <p:spPr>
          <a:xfrm>
            <a:off x="6590479" y="5988022"/>
            <a:ext cx="1946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Hay </a:t>
            </a:r>
            <a:r>
              <a:rPr lang="en-US" b="1" dirty="0" err="1">
                <a:solidFill>
                  <a:srgbClr val="FF0000"/>
                </a:solidFill>
              </a:rPr>
              <a:t>más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icógnitas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que </a:t>
            </a:r>
            <a:r>
              <a:rPr lang="en-US" b="1" dirty="0" err="1">
                <a:solidFill>
                  <a:srgbClr val="FF0000"/>
                </a:solidFill>
              </a:rPr>
              <a:t>ecuaciones</a:t>
            </a:r>
            <a:r>
              <a:rPr lang="en-US" b="1" dirty="0">
                <a:solidFill>
                  <a:srgbClr val="FF0000"/>
                </a:solidFill>
              </a:rPr>
              <a:t> !!!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F81B8C-BA29-4540-9346-6CFB97867F78}"/>
              </a:ext>
            </a:extLst>
          </p:cNvPr>
          <p:cNvSpPr txBox="1"/>
          <p:nvPr/>
        </p:nvSpPr>
        <p:spPr>
          <a:xfrm>
            <a:off x="344012" y="1219517"/>
            <a:ext cx="854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PREGUNTA: Conociendo      y     , ¿cómo obtener    ?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B61F500-3C88-4D44-B98B-80645C607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837" y="1430602"/>
            <a:ext cx="254000" cy="304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2F571BC-348C-0F42-9CD7-B2542A9B32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0544" y="1142407"/>
            <a:ext cx="372450" cy="58871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9D7E60A-9CB9-D447-A598-8DE0FC58C2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9687" y="1159382"/>
            <a:ext cx="190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88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37" y="4111200"/>
            <a:ext cx="254000" cy="304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70F754-0070-6245-80CC-929040EEE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1"/>
          <a:stretch/>
        </p:blipFill>
        <p:spPr>
          <a:xfrm>
            <a:off x="613659" y="3157440"/>
            <a:ext cx="7430946" cy="25171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2012981"/>
            <a:ext cx="6935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Como hay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ecuaciones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incógnitas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,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existen infinitas soluciones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016E2-60AF-4B4D-B67D-1E95CBEF428D}"/>
              </a:ext>
            </a:extLst>
          </p:cNvPr>
          <p:cNvSpPr txBox="1"/>
          <p:nvPr/>
        </p:nvSpPr>
        <p:spPr>
          <a:xfrm>
            <a:off x="344012" y="1219517"/>
            <a:ext cx="8548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PREGUNTA: Conociendo      y     , ¿cómo obtener    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F56307-0041-124E-9BCE-A4F1A2CD8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837" y="1430602"/>
            <a:ext cx="2540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D4AF63-7CA0-4741-ADDD-5D374875E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544" y="1142407"/>
            <a:ext cx="372450" cy="5887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472870-26B7-9D41-9641-82EFF95D2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687" y="1159382"/>
            <a:ext cx="190500" cy="4445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9A7B64C-7FC9-1646-9EEC-E167281E4EB7}"/>
              </a:ext>
            </a:extLst>
          </p:cNvPr>
          <p:cNvSpPr/>
          <p:nvPr/>
        </p:nvSpPr>
        <p:spPr>
          <a:xfrm>
            <a:off x="344012" y="5815735"/>
            <a:ext cx="77967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La pregunta entonces sería ¿</a:t>
            </a:r>
            <a:r>
              <a:rPr lang="es-ES_tradnl" sz="2400" u="sng" dirty="0">
                <a:solidFill>
                  <a:schemeClr val="accent6">
                    <a:lumMod val="75000"/>
                  </a:schemeClr>
                </a:solidFill>
              </a:rPr>
              <a:t>cuál de estas infinitas soluciones</a:t>
            </a:r>
          </a:p>
          <a:p>
            <a:r>
              <a:rPr lang="es-ES_tradnl" sz="2400" u="sng" dirty="0">
                <a:solidFill>
                  <a:schemeClr val="accent6">
                    <a:lumMod val="75000"/>
                  </a:schemeClr>
                </a:solidFill>
              </a:rPr>
              <a:t>podemos escoger para que sea una buena restauración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10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EFB71A-69DE-794D-B802-0F917DD5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 ejemplo muy simple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3A9052-ABAC-A34A-B09C-230B44C542FB}"/>
              </a:ext>
            </a:extLst>
          </p:cNvPr>
          <p:cNvSpPr/>
          <p:nvPr/>
        </p:nvSpPr>
        <p:spPr>
          <a:xfrm>
            <a:off x="5635927" y="2272217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95AB6-2039-E54D-82FD-F4E68BED4D96}"/>
              </a:ext>
            </a:extLst>
          </p:cNvPr>
          <p:cNvSpPr/>
          <p:nvPr/>
        </p:nvSpPr>
        <p:spPr>
          <a:xfrm>
            <a:off x="2531286" y="2272217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9526983-F1F8-9E4F-AAF7-5861E5A45E59}"/>
              </a:ext>
            </a:extLst>
          </p:cNvPr>
          <p:cNvSpPr/>
          <p:nvPr/>
        </p:nvSpPr>
        <p:spPr>
          <a:xfrm>
            <a:off x="3695584" y="2339174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C317D3-8176-8A49-8AEB-5E25B1483CDE}"/>
              </a:ext>
            </a:extLst>
          </p:cNvPr>
          <p:cNvCxnSpPr>
            <a:endCxn id="14" idx="1"/>
          </p:cNvCxnSpPr>
          <p:nvPr/>
        </p:nvCxnSpPr>
        <p:spPr>
          <a:xfrm>
            <a:off x="2648864" y="2724625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40B001-8A00-894F-9AD9-CD0B883B15B8}"/>
              </a:ext>
            </a:extLst>
          </p:cNvPr>
          <p:cNvCxnSpPr>
            <a:cxnSpLocks/>
          </p:cNvCxnSpPr>
          <p:nvPr/>
        </p:nvCxnSpPr>
        <p:spPr>
          <a:xfrm>
            <a:off x="5526612" y="2719239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3D577FE-C0B4-7D4F-B2AD-18C58D4B51FF}"/>
              </a:ext>
            </a:extLst>
          </p:cNvPr>
          <p:cNvSpPr/>
          <p:nvPr/>
        </p:nvSpPr>
        <p:spPr>
          <a:xfrm>
            <a:off x="3913736" y="2503561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827BBA-F76D-0842-82AA-FE568E122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79" y="6267237"/>
            <a:ext cx="1765300" cy="342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4735AC-0031-BD4D-90B7-48464AE2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52" y="6267237"/>
            <a:ext cx="1460500" cy="342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448661-016F-5E47-BC02-ADC4E81F3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701" y="1386611"/>
            <a:ext cx="1619198" cy="32037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C8F4ED-B854-9A41-9017-12AF73129FF4}"/>
              </a:ext>
            </a:extLst>
          </p:cNvPr>
          <p:cNvCxnSpPr>
            <a:stCxn id="22" idx="2"/>
            <a:endCxn id="14" idx="0"/>
          </p:cNvCxnSpPr>
          <p:nvPr/>
        </p:nvCxnSpPr>
        <p:spPr>
          <a:xfrm flipH="1">
            <a:off x="4614571" y="1706987"/>
            <a:ext cx="3729" cy="63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BB77440-87E9-8D44-AB0A-EFA1D3127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020" y="1814875"/>
            <a:ext cx="692150" cy="2349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DD9F90D-16C9-9A41-BCC9-BFD5E05B0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691" y="3447175"/>
            <a:ext cx="254000" cy="304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B488D0-18A3-D84F-8099-DD15B2D4C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4259" y="3341870"/>
            <a:ext cx="190500" cy="330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8116264-57A8-1144-92DF-DDE18F9474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342" y="3888766"/>
            <a:ext cx="3419495" cy="21586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A191D24-AE87-E64B-A96B-2B3C83B690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8809" y="3961234"/>
            <a:ext cx="3419496" cy="2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96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EFB71A-69DE-794D-B802-0F917DD5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 ejemplo muy simple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827BBA-F76D-0842-82AA-FE568E122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79" y="6267237"/>
            <a:ext cx="1765300" cy="342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4735AC-0031-BD4D-90B7-48464AE2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52" y="6267237"/>
            <a:ext cx="1460500" cy="342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6163B3-6F75-2947-A017-6E5A729D5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48" y="1417638"/>
            <a:ext cx="7176304" cy="16996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C2AC5B-EB23-6249-A203-F3DBFAC17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691" y="3447175"/>
            <a:ext cx="254000" cy="304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EE611A-DA07-1842-BCBD-2888617D2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259" y="3341870"/>
            <a:ext cx="190500" cy="330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8EC892E-22D1-5042-A6C6-164ADFD3A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342" y="3888766"/>
            <a:ext cx="3419495" cy="21586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DDD96C-9E00-0B4E-B67C-E68297A86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8809" y="3961234"/>
            <a:ext cx="3419496" cy="2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86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067BF2-28C4-AF46-9735-57329CFA643A}"/>
              </a:ext>
            </a:extLst>
          </p:cNvPr>
          <p:cNvSpPr txBox="1"/>
          <p:nvPr/>
        </p:nvSpPr>
        <p:spPr>
          <a:xfrm>
            <a:off x="297712" y="606057"/>
            <a:ext cx="6183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/>
              <a:t>Restauración de Imágenes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8FAB6C-503F-7A4C-957E-43BA35226C95}"/>
              </a:ext>
            </a:extLst>
          </p:cNvPr>
          <p:cNvGrpSpPr/>
          <p:nvPr/>
        </p:nvGrpSpPr>
        <p:grpSpPr>
          <a:xfrm>
            <a:off x="312617" y="2679959"/>
            <a:ext cx="13741293" cy="4149708"/>
            <a:chOff x="-5094266" y="2648155"/>
            <a:chExt cx="13741293" cy="414970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A6C241-A390-5C40-B073-C3965F39AAB7}"/>
                </a:ext>
              </a:extLst>
            </p:cNvPr>
            <p:cNvGrpSpPr/>
            <p:nvPr/>
          </p:nvGrpSpPr>
          <p:grpSpPr>
            <a:xfrm>
              <a:off x="-5094266" y="4150522"/>
              <a:ext cx="13741293" cy="2647341"/>
              <a:chOff x="-4958800" y="3824845"/>
              <a:chExt cx="13741293" cy="264734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5866D27-4084-EE4D-AE07-9D0F25621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00852" y="3857092"/>
                <a:ext cx="3781641" cy="21600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A486816-79C9-C340-81EF-126F6744A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465" y="3857092"/>
                <a:ext cx="3285819" cy="2160000"/>
              </a:xfrm>
              <a:prstGeom prst="rect">
                <a:avLst/>
              </a:prstGeom>
            </p:spPr>
          </p:pic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CB2E46B2-1E2F-6F49-8FAD-267CAC5F94D3}"/>
                  </a:ext>
                </a:extLst>
              </p:cNvPr>
              <p:cNvSpPr/>
              <p:nvPr/>
            </p:nvSpPr>
            <p:spPr>
              <a:xfrm>
                <a:off x="4036820" y="4703671"/>
                <a:ext cx="744279" cy="450940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7719ED-DFC4-2046-BCF0-7A9808AC4272}"/>
                  </a:ext>
                </a:extLst>
              </p:cNvPr>
              <p:cNvSpPr/>
              <p:nvPr/>
            </p:nvSpPr>
            <p:spPr>
              <a:xfrm>
                <a:off x="1428652" y="6042012"/>
                <a:ext cx="1385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dirty="0">
                    <a:solidFill>
                      <a:srgbClr val="0070C0"/>
                    </a:solidFill>
                  </a:rPr>
                  <a:t>DEGRADADA</a:t>
                </a:r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A158994-9796-C141-8A35-8CED09C1BB88}"/>
                  </a:ext>
                </a:extLst>
              </p:cNvPr>
              <p:cNvSpPr/>
              <p:nvPr/>
            </p:nvSpPr>
            <p:spPr>
              <a:xfrm>
                <a:off x="6178977" y="6069584"/>
                <a:ext cx="14253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dirty="0">
                    <a:solidFill>
                      <a:srgbClr val="00B050"/>
                    </a:solidFill>
                  </a:rPr>
                  <a:t>RESTAURADA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F979FE2-8517-104C-A999-BA8B2B204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958800" y="3824845"/>
                <a:ext cx="3736800" cy="2159327"/>
              </a:xfrm>
              <a:prstGeom prst="rect">
                <a:avLst/>
              </a:prstGeom>
            </p:spPr>
          </p:pic>
          <p:sp>
            <p:nvSpPr>
              <p:cNvPr id="16" name="Right Arrow 15">
                <a:extLst>
                  <a:ext uri="{FF2B5EF4-FFF2-40B4-BE49-F238E27FC236}">
                    <a16:creationId xmlns:a16="http://schemas.microsoft.com/office/drawing/2014/main" id="{2EC52423-6955-4641-8E3A-2E5BECF6356C}"/>
                  </a:ext>
                </a:extLst>
              </p:cNvPr>
              <p:cNvSpPr/>
              <p:nvPr/>
            </p:nvSpPr>
            <p:spPr>
              <a:xfrm>
                <a:off x="-860081" y="4703671"/>
                <a:ext cx="744279" cy="45094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E8623F6-A1FB-4D4E-859C-1480B0D50EDD}"/>
                  </a:ext>
                </a:extLst>
              </p:cNvPr>
              <p:cNvSpPr/>
              <p:nvPr/>
            </p:nvSpPr>
            <p:spPr>
              <a:xfrm>
                <a:off x="-3726356" y="6102854"/>
                <a:ext cx="11031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dirty="0">
                    <a:solidFill>
                      <a:schemeClr val="accent6">
                        <a:lumMod val="75000"/>
                      </a:schemeClr>
                    </a:solidFill>
                  </a:rPr>
                  <a:t>ORIGINAL</a:t>
                </a:r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55158B4-4696-484E-981F-EE52A647065D}"/>
                  </a:ext>
                </a:extLst>
              </p:cNvPr>
              <p:cNvSpPr/>
              <p:nvPr/>
            </p:nvSpPr>
            <p:spPr>
              <a:xfrm>
                <a:off x="-1084002" y="4253483"/>
                <a:ext cx="11027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sz="1400" dirty="0">
                    <a:solidFill>
                      <a:srgbClr val="0070C0"/>
                    </a:solidFill>
                  </a:rPr>
                  <a:t>Degradación</a:t>
                </a:r>
                <a:endParaRPr lang="en-US" sz="140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B83773-94DB-CB4E-A490-3A5D1CF5EBA5}"/>
                  </a:ext>
                </a:extLst>
              </p:cNvPr>
              <p:cNvSpPr/>
              <p:nvPr/>
            </p:nvSpPr>
            <p:spPr>
              <a:xfrm>
                <a:off x="3849348" y="4285472"/>
                <a:ext cx="112909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sz="1400" dirty="0">
                    <a:solidFill>
                      <a:srgbClr val="00B050"/>
                    </a:solidFill>
                  </a:rPr>
                  <a:t>Restauración</a:t>
                </a:r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7F9AB77-79B9-5247-8554-D972B5121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909189" y="3941257"/>
                <a:ext cx="304800" cy="3175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190C124-1A25-D840-B2CB-C65C8D902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8076" y="3955272"/>
                <a:ext cx="368300" cy="3302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919D13E-5320-BF43-B0C8-119FA26D4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64601" y="3898122"/>
                <a:ext cx="304800" cy="444500"/>
              </a:xfrm>
              <a:prstGeom prst="rect">
                <a:avLst/>
              </a:prstGeom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B72DB8-6C17-0345-9BA5-6960F247B699}"/>
                </a:ext>
              </a:extLst>
            </p:cNvPr>
            <p:cNvSpPr/>
            <p:nvPr/>
          </p:nvSpPr>
          <p:spPr>
            <a:xfrm>
              <a:off x="-1246588" y="2648155"/>
              <a:ext cx="356549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1400" dirty="0">
                  <a:solidFill>
                    <a:srgbClr val="0070C0"/>
                  </a:solidFill>
                </a:rPr>
                <a:t>La degradación es un proceso que puede ser modelado. En este ejemplo la imagen degradada se produce por un movimiento horizontal de la cámara.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9B3421C-FEF3-7241-BB95-4CAB88C775D2}"/>
                </a:ext>
              </a:extLst>
            </p:cNvPr>
            <p:cNvSpPr/>
            <p:nvPr/>
          </p:nvSpPr>
          <p:spPr>
            <a:xfrm>
              <a:off x="3716911" y="2648156"/>
              <a:ext cx="356549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1400" dirty="0">
                  <a:solidFill>
                    <a:srgbClr val="00B050"/>
                  </a:solidFill>
                </a:rPr>
                <a:t>La restauración puede llevarse a cabo a partir de la imagen degradada y el conocimiento del modelo de degradación. Obviamente, no se conoce la imagen original.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D40E02F-29DC-B34F-A0AB-A9C601C51659}"/>
              </a:ext>
            </a:extLst>
          </p:cNvPr>
          <p:cNvSpPr/>
          <p:nvPr/>
        </p:nvSpPr>
        <p:spPr>
          <a:xfrm>
            <a:off x="0" y="1892595"/>
            <a:ext cx="3413051" cy="2094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58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37 -0.00116 L -0.59601 -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90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EFB71A-69DE-794D-B802-0F917DD5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 ejemplo muy simple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870B8-AEA4-6A4E-98AB-4F6F10924DFF}"/>
              </a:ext>
            </a:extLst>
          </p:cNvPr>
          <p:cNvGrpSpPr/>
          <p:nvPr/>
        </p:nvGrpSpPr>
        <p:grpSpPr>
          <a:xfrm>
            <a:off x="322997" y="3393471"/>
            <a:ext cx="6425447" cy="461665"/>
            <a:chOff x="322997" y="3393471"/>
            <a:chExt cx="6425447" cy="4616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60146C-E359-D245-82D5-B208AFC6D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4058" y="3452853"/>
              <a:ext cx="571500" cy="3429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514806F-A9C7-0740-9B80-922DA6795A02}"/>
                </a:ext>
              </a:extLst>
            </p:cNvPr>
            <p:cNvGrpSpPr/>
            <p:nvPr/>
          </p:nvGrpSpPr>
          <p:grpSpPr>
            <a:xfrm>
              <a:off x="322997" y="3393471"/>
              <a:ext cx="6425447" cy="461665"/>
              <a:chOff x="322997" y="3393471"/>
              <a:chExt cx="6425447" cy="46166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F74EDAD-5E21-3A44-A940-1A086C70A4B7}"/>
                  </a:ext>
                </a:extLst>
              </p:cNvPr>
              <p:cNvSpPr/>
              <p:nvPr/>
            </p:nvSpPr>
            <p:spPr>
              <a:xfrm>
                <a:off x="322997" y="3393471"/>
                <a:ext cx="51599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sz="2400" dirty="0"/>
                  <a:t>Vamos a asumir que            es conocido: </a:t>
                </a:r>
                <a:endParaRPr lang="en-US" sz="2400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99839FE-6CD5-EB48-9CC0-16625EE59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8444" y="3441278"/>
                <a:ext cx="1270000" cy="342900"/>
              </a:xfrm>
              <a:prstGeom prst="rect">
                <a:avLst/>
              </a:prstGeom>
            </p:spPr>
          </p:pic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4489C8B-EA7A-274C-9C74-06D29508219D}"/>
              </a:ext>
            </a:extLst>
          </p:cNvPr>
          <p:cNvSpPr/>
          <p:nvPr/>
        </p:nvSpPr>
        <p:spPr>
          <a:xfrm>
            <a:off x="322997" y="6054163"/>
            <a:ext cx="5525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La solución es simple usando álgebra lineal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3C4DD1-2DEE-C442-9DCB-FCFD1FD97FA7}"/>
              </a:ext>
            </a:extLst>
          </p:cNvPr>
          <p:cNvSpPr/>
          <p:nvPr/>
        </p:nvSpPr>
        <p:spPr>
          <a:xfrm>
            <a:off x="1875934" y="2076800"/>
            <a:ext cx="5611408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bg1"/>
                </a:solidFill>
              </a:rPr>
              <a:t>Tenemos 100 ecuaciones con 99 incógnitas.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8AADFC-0FEC-0E48-A8FB-D2DF59E36F00}"/>
              </a:ext>
            </a:extLst>
          </p:cNvPr>
          <p:cNvSpPr/>
          <p:nvPr/>
        </p:nvSpPr>
        <p:spPr>
          <a:xfrm>
            <a:off x="1556070" y="4728041"/>
            <a:ext cx="6251135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bg1"/>
                </a:solidFill>
              </a:rPr>
              <a:t>Ahora tenemos 99 ecuaciones con 99 incógnitas.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501857-FE7F-824F-9D60-E8A6C4C413BC}"/>
              </a:ext>
            </a:extLst>
          </p:cNvPr>
          <p:cNvGrpSpPr/>
          <p:nvPr/>
        </p:nvGrpSpPr>
        <p:grpSpPr>
          <a:xfrm>
            <a:off x="983848" y="1417638"/>
            <a:ext cx="7176304" cy="2011362"/>
            <a:chOff x="983848" y="1417638"/>
            <a:chExt cx="7176304" cy="20113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6163B3-6F75-2947-A017-6E5A729D5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3848" y="1417638"/>
              <a:ext cx="7176304" cy="169965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F61FFA-63E3-1C4F-9DD5-C962F8A27E65}"/>
                </a:ext>
              </a:extLst>
            </p:cNvPr>
            <p:cNvSpPr txBox="1"/>
            <p:nvPr/>
          </p:nvSpPr>
          <p:spPr>
            <a:xfrm>
              <a:off x="4896091" y="3121223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99x100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9F7C95-4AAD-8E4F-AFDC-CBE62366659B}"/>
              </a:ext>
            </a:extLst>
          </p:cNvPr>
          <p:cNvGrpSpPr/>
          <p:nvPr/>
        </p:nvGrpSpPr>
        <p:grpSpPr>
          <a:xfrm>
            <a:off x="983849" y="4078330"/>
            <a:ext cx="7176304" cy="2028857"/>
            <a:chOff x="983849" y="4078330"/>
            <a:chExt cx="7176304" cy="20288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CF01D0-B7BB-E241-8C1C-BB721F76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3849" y="4078330"/>
              <a:ext cx="7176304" cy="172614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65ED99-AF25-D841-A084-8E1A9915E93B}"/>
                </a:ext>
              </a:extLst>
            </p:cNvPr>
            <p:cNvSpPr txBox="1"/>
            <p:nvPr/>
          </p:nvSpPr>
          <p:spPr>
            <a:xfrm>
              <a:off x="4953966" y="5799410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99x100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05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7" grpId="1" animBg="1"/>
      <p:bldP spid="18" grpId="0" animBg="1"/>
      <p:bldP spid="1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EFB71A-69DE-794D-B802-0F917DD5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 ejemplo muy simple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9870B8-AEA4-6A4E-98AB-4F6F10924DFF}"/>
              </a:ext>
            </a:extLst>
          </p:cNvPr>
          <p:cNvGrpSpPr/>
          <p:nvPr/>
        </p:nvGrpSpPr>
        <p:grpSpPr>
          <a:xfrm>
            <a:off x="322997" y="3393471"/>
            <a:ext cx="6425447" cy="461665"/>
            <a:chOff x="322997" y="3393471"/>
            <a:chExt cx="6425447" cy="4616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60146C-E359-D245-82D5-B208AFC6D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4058" y="3452853"/>
              <a:ext cx="571500" cy="3429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514806F-A9C7-0740-9B80-922DA6795A02}"/>
                </a:ext>
              </a:extLst>
            </p:cNvPr>
            <p:cNvGrpSpPr/>
            <p:nvPr/>
          </p:nvGrpSpPr>
          <p:grpSpPr>
            <a:xfrm>
              <a:off x="322997" y="3393471"/>
              <a:ext cx="6425447" cy="461665"/>
              <a:chOff x="322997" y="3393471"/>
              <a:chExt cx="6425447" cy="46166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F74EDAD-5E21-3A44-A940-1A086C70A4B7}"/>
                  </a:ext>
                </a:extLst>
              </p:cNvPr>
              <p:cNvSpPr/>
              <p:nvPr/>
            </p:nvSpPr>
            <p:spPr>
              <a:xfrm>
                <a:off x="322997" y="3393471"/>
                <a:ext cx="51599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sz="2400" dirty="0"/>
                  <a:t>Vamos a asumir que            es conocido: </a:t>
                </a:r>
                <a:endParaRPr lang="en-US" sz="2400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99839FE-6CD5-EB48-9CC0-16625EE59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8444" y="3441278"/>
                <a:ext cx="1270000" cy="342900"/>
              </a:xfrm>
              <a:prstGeom prst="rect">
                <a:avLst/>
              </a:prstGeom>
            </p:spPr>
          </p:pic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4489C8B-EA7A-274C-9C74-06D29508219D}"/>
              </a:ext>
            </a:extLst>
          </p:cNvPr>
          <p:cNvSpPr/>
          <p:nvPr/>
        </p:nvSpPr>
        <p:spPr>
          <a:xfrm>
            <a:off x="322997" y="6054163"/>
            <a:ext cx="5525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La solución es simple usando álgebra lineal</a:t>
            </a: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501857-FE7F-824F-9D60-E8A6C4C413BC}"/>
              </a:ext>
            </a:extLst>
          </p:cNvPr>
          <p:cNvGrpSpPr/>
          <p:nvPr/>
        </p:nvGrpSpPr>
        <p:grpSpPr>
          <a:xfrm>
            <a:off x="983848" y="1417638"/>
            <a:ext cx="7176304" cy="2011362"/>
            <a:chOff x="983848" y="1417638"/>
            <a:chExt cx="7176304" cy="20113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6163B3-6F75-2947-A017-6E5A729D5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3848" y="1417638"/>
              <a:ext cx="7176304" cy="169965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F61FFA-63E3-1C4F-9DD5-C962F8A27E65}"/>
                </a:ext>
              </a:extLst>
            </p:cNvPr>
            <p:cNvSpPr txBox="1"/>
            <p:nvPr/>
          </p:nvSpPr>
          <p:spPr>
            <a:xfrm>
              <a:off x="4884940" y="3121223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99x100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9F7C95-4AAD-8E4F-AFDC-CBE62366659B}"/>
              </a:ext>
            </a:extLst>
          </p:cNvPr>
          <p:cNvGrpSpPr/>
          <p:nvPr/>
        </p:nvGrpSpPr>
        <p:grpSpPr>
          <a:xfrm>
            <a:off x="983849" y="4078330"/>
            <a:ext cx="7176304" cy="2028857"/>
            <a:chOff x="983849" y="4078330"/>
            <a:chExt cx="7176304" cy="20288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CF01D0-B7BB-E241-8C1C-BB721F76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3849" y="4078330"/>
              <a:ext cx="7176304" cy="172614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65ED99-AF25-D841-A084-8E1A9915E93B}"/>
                </a:ext>
              </a:extLst>
            </p:cNvPr>
            <p:cNvSpPr txBox="1"/>
            <p:nvPr/>
          </p:nvSpPr>
          <p:spPr>
            <a:xfrm>
              <a:off x="4953966" y="5799410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99x100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797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324 L 0 -0.38912 " pathEditMode="relative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EFB71A-69DE-794D-B802-0F917DD5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 ejemplo muy simple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489C8B-EA7A-274C-9C74-06D29508219D}"/>
              </a:ext>
            </a:extLst>
          </p:cNvPr>
          <p:cNvSpPr/>
          <p:nvPr/>
        </p:nvSpPr>
        <p:spPr>
          <a:xfrm>
            <a:off x="322997" y="3912845"/>
            <a:ext cx="5525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La solución es simple usando álgebra lineal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0E4381-2F38-BB45-9595-2DB88F7673DC}"/>
              </a:ext>
            </a:extLst>
          </p:cNvPr>
          <p:cNvGrpSpPr/>
          <p:nvPr/>
        </p:nvGrpSpPr>
        <p:grpSpPr>
          <a:xfrm>
            <a:off x="983849" y="1410530"/>
            <a:ext cx="7176304" cy="2026489"/>
            <a:chOff x="983849" y="1937012"/>
            <a:chExt cx="7176304" cy="20264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CF01D0-B7BB-E241-8C1C-BB721F76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3849" y="1937012"/>
              <a:ext cx="7176304" cy="172614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6F70F4-E0D4-8B48-AA80-D4FC5946D094}"/>
                </a:ext>
              </a:extLst>
            </p:cNvPr>
            <p:cNvSpPr txBox="1"/>
            <p:nvPr/>
          </p:nvSpPr>
          <p:spPr>
            <a:xfrm>
              <a:off x="4944084" y="3655724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99x100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549A7-9805-8A4C-A056-0819F2B47123}"/>
              </a:ext>
            </a:extLst>
          </p:cNvPr>
          <p:cNvGrpSpPr/>
          <p:nvPr/>
        </p:nvGrpSpPr>
        <p:grpSpPr>
          <a:xfrm>
            <a:off x="983849" y="4719227"/>
            <a:ext cx="15743299" cy="2003696"/>
            <a:chOff x="983849" y="4719227"/>
            <a:chExt cx="15743299" cy="200369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71D2CE3-84E9-6B42-8A2D-B9E4969E2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849" y="4732667"/>
              <a:ext cx="7083705" cy="165235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5CFEE5-47A8-9F44-AF7C-A2DEBE797E78}"/>
                </a:ext>
              </a:extLst>
            </p:cNvPr>
            <p:cNvSpPr txBox="1"/>
            <p:nvPr/>
          </p:nvSpPr>
          <p:spPr>
            <a:xfrm>
              <a:off x="4165666" y="6415146"/>
              <a:ext cx="6286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99x99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D6ED079-A8B6-1542-B464-9ED0B030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21069" y="4719227"/>
              <a:ext cx="7306079" cy="1695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893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0.00116 L -0.9184 -0.006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38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B0124655-580C-A94D-994D-102AD72DE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42" y="3888766"/>
            <a:ext cx="3419495" cy="21586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5C25595-7F60-4949-91F7-57BF24F21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809" y="3961234"/>
            <a:ext cx="3419496" cy="212835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EEFB71A-69DE-794D-B802-0F917DD5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 ejemplo muy simple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3A9052-ABAC-A34A-B09C-230B44C542FB}"/>
              </a:ext>
            </a:extLst>
          </p:cNvPr>
          <p:cNvSpPr/>
          <p:nvPr/>
        </p:nvSpPr>
        <p:spPr>
          <a:xfrm>
            <a:off x="5635927" y="2272217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95AB6-2039-E54D-82FD-F4E68BED4D96}"/>
              </a:ext>
            </a:extLst>
          </p:cNvPr>
          <p:cNvSpPr/>
          <p:nvPr/>
        </p:nvSpPr>
        <p:spPr>
          <a:xfrm>
            <a:off x="2531286" y="2272217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9526983-F1F8-9E4F-AAF7-5861E5A45E59}"/>
              </a:ext>
            </a:extLst>
          </p:cNvPr>
          <p:cNvSpPr/>
          <p:nvPr/>
        </p:nvSpPr>
        <p:spPr>
          <a:xfrm>
            <a:off x="3695584" y="2339174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C317D3-8176-8A49-8AEB-5E25B1483CDE}"/>
              </a:ext>
            </a:extLst>
          </p:cNvPr>
          <p:cNvCxnSpPr>
            <a:endCxn id="14" idx="1"/>
          </p:cNvCxnSpPr>
          <p:nvPr/>
        </p:nvCxnSpPr>
        <p:spPr>
          <a:xfrm>
            <a:off x="2648864" y="2724625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40B001-8A00-894F-9AD9-CD0B883B15B8}"/>
              </a:ext>
            </a:extLst>
          </p:cNvPr>
          <p:cNvCxnSpPr>
            <a:cxnSpLocks/>
          </p:cNvCxnSpPr>
          <p:nvPr/>
        </p:nvCxnSpPr>
        <p:spPr>
          <a:xfrm>
            <a:off x="5526612" y="2719239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3D577FE-C0B4-7D4F-B2AD-18C58D4B51FF}"/>
              </a:ext>
            </a:extLst>
          </p:cNvPr>
          <p:cNvSpPr/>
          <p:nvPr/>
        </p:nvSpPr>
        <p:spPr>
          <a:xfrm>
            <a:off x="3884240" y="2503561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827BBA-F76D-0842-82AA-FE568E122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579" y="6267237"/>
            <a:ext cx="1765300" cy="342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4735AC-0031-BD4D-90B7-48464AE20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452" y="6267237"/>
            <a:ext cx="1460500" cy="342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448661-016F-5E47-BC02-ADC4E81F3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8701" y="1386611"/>
            <a:ext cx="1619198" cy="32037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C8F4ED-B854-9A41-9017-12AF73129FF4}"/>
              </a:ext>
            </a:extLst>
          </p:cNvPr>
          <p:cNvCxnSpPr>
            <a:stCxn id="22" idx="2"/>
            <a:endCxn id="14" idx="0"/>
          </p:cNvCxnSpPr>
          <p:nvPr/>
        </p:nvCxnSpPr>
        <p:spPr>
          <a:xfrm flipH="1">
            <a:off x="4614571" y="1706987"/>
            <a:ext cx="3729" cy="63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BB77440-87E9-8D44-AB0A-EFA1D3127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020" y="1814875"/>
            <a:ext cx="692150" cy="2349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DD9F90D-16C9-9A41-BCC9-BFD5E05B0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4691" y="3447175"/>
            <a:ext cx="254000" cy="304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B488D0-18A3-D84F-8099-DD15B2D4C9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4259" y="3341870"/>
            <a:ext cx="190500" cy="330200"/>
          </a:xfrm>
          <a:prstGeom prst="rect">
            <a:avLst/>
          </a:prstGeom>
        </p:spPr>
      </p:pic>
      <p:sp>
        <p:nvSpPr>
          <p:cNvPr id="2" name="Sun 1">
            <a:extLst>
              <a:ext uri="{FF2B5EF4-FFF2-40B4-BE49-F238E27FC236}">
                <a16:creationId xmlns:a16="http://schemas.microsoft.com/office/drawing/2014/main" id="{E6DD1682-56F3-4441-AEC8-CE2DCE83757E}"/>
              </a:ext>
            </a:extLst>
          </p:cNvPr>
          <p:cNvSpPr/>
          <p:nvPr/>
        </p:nvSpPr>
        <p:spPr>
          <a:xfrm>
            <a:off x="3593583" y="4834105"/>
            <a:ext cx="174228" cy="208345"/>
          </a:xfrm>
          <a:prstGeom prst="sun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4075C-2855-5C40-9006-1F5CD72666A7}"/>
              </a:ext>
            </a:extLst>
          </p:cNvPr>
          <p:cNvSpPr txBox="1"/>
          <p:nvPr/>
        </p:nvSpPr>
        <p:spPr>
          <a:xfrm>
            <a:off x="3796701" y="4207909"/>
            <a:ext cx="15773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Valor </a:t>
            </a:r>
            <a:r>
              <a:rPr lang="en-US" dirty="0" err="1"/>
              <a:t>conocido</a:t>
            </a:r>
            <a:endParaRPr lang="en-US" dirty="0"/>
          </a:p>
          <a:p>
            <a:r>
              <a:rPr lang="en-US" dirty="0"/>
              <a:t>Ideal: 10</a:t>
            </a:r>
          </a:p>
          <a:p>
            <a:endParaRPr lang="en-US" dirty="0"/>
          </a:p>
          <a:p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A5ED47-78BA-104E-9525-1E5C744ED0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1487" y="5610350"/>
            <a:ext cx="515823" cy="153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3DE32-0B2A-8646-A9DF-E3C4B91967C0}"/>
              </a:ext>
            </a:extLst>
          </p:cNvPr>
          <p:cNvSpPr txBox="1"/>
          <p:nvPr/>
        </p:nvSpPr>
        <p:spPr>
          <a:xfrm>
            <a:off x="4425521" y="5502132"/>
            <a:ext cx="1155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 </a:t>
            </a:r>
          </a:p>
          <a:p>
            <a:r>
              <a:rPr lang="en-US" dirty="0"/>
              <a:t>10.1</a:t>
            </a:r>
          </a:p>
          <a:p>
            <a:r>
              <a:rPr lang="en-US" dirty="0"/>
              <a:t>10.5, etc.?</a:t>
            </a:r>
          </a:p>
        </p:txBody>
      </p:sp>
    </p:spTree>
    <p:extLst>
      <p:ext uri="{BB962C8B-B14F-4D97-AF65-F5344CB8AC3E}">
        <p14:creationId xmlns:p14="http://schemas.microsoft.com/office/powerpoint/2010/main" val="3697121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C47164B-8997-3C42-B80A-73D069C83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293" y="1153641"/>
            <a:ext cx="2458719" cy="16043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6DF542E-6442-874A-BAB9-F65F785C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70" y="1060858"/>
            <a:ext cx="2807654" cy="17898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026571-A306-364F-8FD6-79F392FBB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573" y="1156992"/>
            <a:ext cx="2429826" cy="15976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25FB02-9A0F-DA42-BAA5-7A7070617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4112332"/>
            <a:ext cx="2458719" cy="15797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EBAED1-9FE0-6D43-BB02-3E41E0E98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620" y="4009901"/>
            <a:ext cx="2807654" cy="18039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D8C49-B51D-0048-A438-C2A4DF5DC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572" y="4100904"/>
            <a:ext cx="2429827" cy="16219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3DAC5A-B0ED-7F78-FA57-F345072DD449}"/>
              </a:ext>
            </a:extLst>
          </p:cNvPr>
          <p:cNvSpPr/>
          <p:nvPr/>
        </p:nvSpPr>
        <p:spPr>
          <a:xfrm>
            <a:off x="424670" y="3557239"/>
            <a:ext cx="2662539" cy="26154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37CEB8-650D-959E-7B61-4B03D1830E43}"/>
              </a:ext>
            </a:extLst>
          </p:cNvPr>
          <p:cNvSpPr/>
          <p:nvPr/>
        </p:nvSpPr>
        <p:spPr>
          <a:xfrm>
            <a:off x="3275935" y="3557238"/>
            <a:ext cx="2807654" cy="26154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D67C48-4C12-087C-A62A-D69650D17CB5}"/>
              </a:ext>
            </a:extLst>
          </p:cNvPr>
          <p:cNvSpPr/>
          <p:nvPr/>
        </p:nvSpPr>
        <p:spPr>
          <a:xfrm>
            <a:off x="3314293" y="941784"/>
            <a:ext cx="2807654" cy="22565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0B826-A874-8FBC-DA9D-1DCA00C692C5}"/>
              </a:ext>
            </a:extLst>
          </p:cNvPr>
          <p:cNvSpPr/>
          <p:nvPr/>
        </p:nvSpPr>
        <p:spPr>
          <a:xfrm>
            <a:off x="5911676" y="901016"/>
            <a:ext cx="2807654" cy="22565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3C2A2C-F3EB-52D2-F4F9-F29D8CF1DF73}"/>
              </a:ext>
            </a:extLst>
          </p:cNvPr>
          <p:cNvSpPr/>
          <p:nvPr/>
        </p:nvSpPr>
        <p:spPr>
          <a:xfrm>
            <a:off x="6152871" y="3685026"/>
            <a:ext cx="2807654" cy="22565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4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EFB71A-69DE-794D-B802-0F917DD5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 ejemplo muy simple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3A9052-ABAC-A34A-B09C-230B44C542FB}"/>
              </a:ext>
            </a:extLst>
          </p:cNvPr>
          <p:cNvSpPr/>
          <p:nvPr/>
        </p:nvSpPr>
        <p:spPr>
          <a:xfrm>
            <a:off x="3561841" y="2303244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95AB6-2039-E54D-82FD-F4E68BED4D96}"/>
              </a:ext>
            </a:extLst>
          </p:cNvPr>
          <p:cNvSpPr/>
          <p:nvPr/>
        </p:nvSpPr>
        <p:spPr>
          <a:xfrm>
            <a:off x="457200" y="2303244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9526983-F1F8-9E4F-AAF7-5861E5A45E59}"/>
              </a:ext>
            </a:extLst>
          </p:cNvPr>
          <p:cNvSpPr/>
          <p:nvPr/>
        </p:nvSpPr>
        <p:spPr>
          <a:xfrm>
            <a:off x="1636246" y="2370201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C317D3-8176-8A49-8AEB-5E25B1483CDE}"/>
              </a:ext>
            </a:extLst>
          </p:cNvPr>
          <p:cNvCxnSpPr>
            <a:endCxn id="14" idx="1"/>
          </p:cNvCxnSpPr>
          <p:nvPr/>
        </p:nvCxnSpPr>
        <p:spPr>
          <a:xfrm>
            <a:off x="589526" y="2755652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40B001-8A00-894F-9AD9-CD0B883B15B8}"/>
              </a:ext>
            </a:extLst>
          </p:cNvPr>
          <p:cNvCxnSpPr>
            <a:cxnSpLocks/>
          </p:cNvCxnSpPr>
          <p:nvPr/>
        </p:nvCxnSpPr>
        <p:spPr>
          <a:xfrm>
            <a:off x="3452526" y="2750266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3D577FE-C0B4-7D4F-B2AD-18C58D4B51FF}"/>
              </a:ext>
            </a:extLst>
          </p:cNvPr>
          <p:cNvSpPr/>
          <p:nvPr/>
        </p:nvSpPr>
        <p:spPr>
          <a:xfrm>
            <a:off x="1869146" y="2534588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448661-016F-5E47-BC02-ADC4E81F3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15" y="1417638"/>
            <a:ext cx="1619198" cy="32037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C8F4ED-B854-9A41-9017-12AF73129FF4}"/>
              </a:ext>
            </a:extLst>
          </p:cNvPr>
          <p:cNvCxnSpPr>
            <a:stCxn id="22" idx="2"/>
            <a:endCxn id="14" idx="0"/>
          </p:cNvCxnSpPr>
          <p:nvPr/>
        </p:nvCxnSpPr>
        <p:spPr>
          <a:xfrm>
            <a:off x="2544214" y="1738014"/>
            <a:ext cx="11019" cy="63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BB77440-87E9-8D44-AB0A-EFA1D3127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34" y="1845902"/>
            <a:ext cx="692150" cy="2349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0FB0E2-75CA-9842-ADE8-2A407F03A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044" y="3460407"/>
            <a:ext cx="2429826" cy="171910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493A511-15D3-7D44-B826-99460CF9202A}"/>
              </a:ext>
            </a:extLst>
          </p:cNvPr>
          <p:cNvSpPr/>
          <p:nvPr/>
        </p:nvSpPr>
        <p:spPr>
          <a:xfrm>
            <a:off x="6947857" y="2303244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8AD738B-E86B-7441-A219-A3818F6855AF}"/>
              </a:ext>
            </a:extLst>
          </p:cNvPr>
          <p:cNvSpPr/>
          <p:nvPr/>
        </p:nvSpPr>
        <p:spPr>
          <a:xfrm>
            <a:off x="5072526" y="2379730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8D2409-DE12-8B41-AA56-4BA64E1204D5}"/>
              </a:ext>
            </a:extLst>
          </p:cNvPr>
          <p:cNvSpPr/>
          <p:nvPr/>
        </p:nvSpPr>
        <p:spPr>
          <a:xfrm>
            <a:off x="5226714" y="2558803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74D658-2964-F643-A373-C18BF478E960}"/>
              </a:ext>
            </a:extLst>
          </p:cNvPr>
          <p:cNvCxnSpPr/>
          <p:nvPr/>
        </p:nvCxnSpPr>
        <p:spPr>
          <a:xfrm>
            <a:off x="6910499" y="2758858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47D0DFD-B60B-ED4D-B364-A880C4961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555" y="3539253"/>
            <a:ext cx="2630906" cy="158327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45B277E-CBA7-034C-AA20-DC0054614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30" y="3520445"/>
            <a:ext cx="2292197" cy="159902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CDFC2C9-1362-3941-901A-871EDEA6B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6476" y="2867674"/>
            <a:ext cx="190500" cy="444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9EB9F54-ACA9-D54B-A453-5F5C1FE157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2788" y="2916324"/>
            <a:ext cx="254000" cy="304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049FE0F-E27B-5D41-B4D0-7974579670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335" y="2903624"/>
            <a:ext cx="190500" cy="3302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BCC0C1C-BCE7-1C42-91A4-33BB564B0F0A}"/>
              </a:ext>
            </a:extLst>
          </p:cNvPr>
          <p:cNvSpPr/>
          <p:nvPr/>
        </p:nvSpPr>
        <p:spPr>
          <a:xfrm>
            <a:off x="217130" y="5736505"/>
            <a:ext cx="828117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Se observa que un pequeño error en la estimación de uno de los </a:t>
            </a:r>
          </a:p>
          <a:p>
            <a:r>
              <a:rPr lang="es-ES_tradnl" sz="2400" dirty="0"/>
              <a:t>valores de </a:t>
            </a:r>
            <a:r>
              <a:rPr lang="es-ES_tradnl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ES_tradnl" sz="2400" dirty="0"/>
              <a:t>  genera fuertes oscilaciones!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8444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37" y="2282400"/>
            <a:ext cx="254000" cy="304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70F754-0070-6245-80CC-929040EEE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1"/>
          <a:stretch/>
        </p:blipFill>
        <p:spPr>
          <a:xfrm>
            <a:off x="613659" y="1328640"/>
            <a:ext cx="5639657" cy="19103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6935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Como hay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ecuaciones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incógnitas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,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existen infinitas soluciones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A7B64C-7FC9-1646-9EEC-E167281E4EB7}"/>
              </a:ext>
            </a:extLst>
          </p:cNvPr>
          <p:cNvSpPr/>
          <p:nvPr/>
        </p:nvSpPr>
        <p:spPr>
          <a:xfrm>
            <a:off x="329162" y="3325495"/>
            <a:ext cx="77967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La pregunta entonces sería ¿cuál de estas infinitas soluciones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podemos escoger para que sea una buena restauración?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AAB1F-82D9-2D4D-AADC-639BD1B28E13}"/>
              </a:ext>
            </a:extLst>
          </p:cNvPr>
          <p:cNvSpPr/>
          <p:nvPr/>
        </p:nvSpPr>
        <p:spPr>
          <a:xfrm>
            <a:off x="344012" y="4408627"/>
            <a:ext cx="8604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Es necesario contar con un criterio adicional para eliminar el rizado.</a:t>
            </a:r>
          </a:p>
        </p:txBody>
      </p:sp>
    </p:spTree>
    <p:extLst>
      <p:ext uri="{BB962C8B-B14F-4D97-AF65-F5344CB8AC3E}">
        <p14:creationId xmlns:p14="http://schemas.microsoft.com/office/powerpoint/2010/main" val="400907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37" y="2282400"/>
            <a:ext cx="254000" cy="304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70F754-0070-6245-80CC-929040EEE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1"/>
          <a:stretch/>
        </p:blipFill>
        <p:spPr>
          <a:xfrm>
            <a:off x="613659" y="1328640"/>
            <a:ext cx="5639657" cy="19103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6935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Como hay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ecuaciones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incógnitas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,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existen infinitas soluciones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A7B64C-7FC9-1646-9EEC-E167281E4EB7}"/>
              </a:ext>
            </a:extLst>
          </p:cNvPr>
          <p:cNvSpPr/>
          <p:nvPr/>
        </p:nvSpPr>
        <p:spPr>
          <a:xfrm>
            <a:off x="329162" y="3325495"/>
            <a:ext cx="77967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La pregunta entonces sería ¿cuál de estas infinitas soluciones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podemos escoger para que sea una buena restauración?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AAB1F-82D9-2D4D-AADC-639BD1B28E13}"/>
              </a:ext>
            </a:extLst>
          </p:cNvPr>
          <p:cNvSpPr/>
          <p:nvPr/>
        </p:nvSpPr>
        <p:spPr>
          <a:xfrm>
            <a:off x="344012" y="4408627"/>
            <a:ext cx="860434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Es necesario contar con un criterio adicional para eliminar el rizado.</a:t>
            </a:r>
          </a:p>
          <a:p>
            <a:endParaRPr lang="es-ES_tradnl" sz="2400" dirty="0"/>
          </a:p>
          <a:p>
            <a:r>
              <a:rPr lang="es-ES_tradnl" sz="2400" dirty="0"/>
              <a:t>Entonces la solución      debe satisfacer:</a:t>
            </a:r>
          </a:p>
          <a:p>
            <a:endParaRPr lang="es-ES_tradnl" sz="2400" dirty="0"/>
          </a:p>
          <a:p>
            <a:r>
              <a:rPr lang="es-ES_tradnl" sz="2400" dirty="0"/>
              <a:t>1)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584AC1-F78D-7E45-9CFA-8AA008CC5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904" y="5020805"/>
            <a:ext cx="190500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5D063-2938-7845-8347-43632E187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97" y="5809122"/>
            <a:ext cx="14732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59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37" y="2282400"/>
            <a:ext cx="254000" cy="304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70F754-0070-6245-80CC-929040EEE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1"/>
          <a:stretch/>
        </p:blipFill>
        <p:spPr>
          <a:xfrm>
            <a:off x="613659" y="1328640"/>
            <a:ext cx="5639657" cy="19103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6935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Como hay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ecuaciones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incógnitas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,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existen infinitas soluciones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A7B64C-7FC9-1646-9EEC-E167281E4EB7}"/>
              </a:ext>
            </a:extLst>
          </p:cNvPr>
          <p:cNvSpPr/>
          <p:nvPr/>
        </p:nvSpPr>
        <p:spPr>
          <a:xfrm>
            <a:off x="329162" y="3325495"/>
            <a:ext cx="77967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La pregunta entonces sería ¿cuál de estas infinitas soluciones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podemos escoger para que sea una buena restauración?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AAB1F-82D9-2D4D-AADC-639BD1B28E13}"/>
              </a:ext>
            </a:extLst>
          </p:cNvPr>
          <p:cNvSpPr/>
          <p:nvPr/>
        </p:nvSpPr>
        <p:spPr>
          <a:xfrm>
            <a:off x="344012" y="4408627"/>
            <a:ext cx="860434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Es necesario contar con un criterio adicional para eliminar el rizado.</a:t>
            </a:r>
          </a:p>
          <a:p>
            <a:endParaRPr lang="es-ES_tradnl" sz="2400" dirty="0"/>
          </a:p>
          <a:p>
            <a:r>
              <a:rPr lang="es-ES_tradnl" sz="2400" dirty="0"/>
              <a:t>Entonces la solución      debe satisfacer:</a:t>
            </a:r>
          </a:p>
          <a:p>
            <a:endParaRPr lang="es-ES_tradnl" sz="2400" dirty="0"/>
          </a:p>
          <a:p>
            <a:r>
              <a:rPr lang="es-ES_tradnl" sz="2400" dirty="0"/>
              <a:t>1)                                                           2) 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584AC1-F78D-7E45-9CFA-8AA008CC5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904" y="5020805"/>
            <a:ext cx="190500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5D063-2938-7845-8347-43632E187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97" y="5809122"/>
            <a:ext cx="14732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98D84-D607-2C4C-AB2A-9ABD95181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0763" y="5770535"/>
            <a:ext cx="3238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25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EFDB130-D5C9-A397-C72B-796CFD167DE8}"/>
              </a:ext>
            </a:extLst>
          </p:cNvPr>
          <p:cNvGrpSpPr/>
          <p:nvPr/>
        </p:nvGrpSpPr>
        <p:grpSpPr>
          <a:xfrm>
            <a:off x="778934" y="2878408"/>
            <a:ext cx="2206123" cy="989429"/>
            <a:chOff x="778934" y="2878408"/>
            <a:chExt cx="2206123" cy="98942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1347DD7-17D6-9744-9A60-359805B50F5E}"/>
                </a:ext>
              </a:extLst>
            </p:cNvPr>
            <p:cNvSpPr/>
            <p:nvPr/>
          </p:nvSpPr>
          <p:spPr>
            <a:xfrm>
              <a:off x="778934" y="2878408"/>
              <a:ext cx="1703919" cy="65393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E8732D-CC41-084C-87A2-A7B12515803A}"/>
                </a:ext>
              </a:extLst>
            </p:cNvPr>
            <p:cNvSpPr/>
            <p:nvPr/>
          </p:nvSpPr>
          <p:spPr>
            <a:xfrm>
              <a:off x="2082246" y="3498505"/>
              <a:ext cx="9028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mínimo</a:t>
              </a:r>
              <a:endParaRPr lang="en-US" dirty="0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6DF542E-6442-874A-BAB9-F65F785C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70" y="1060858"/>
            <a:ext cx="2807654" cy="17898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C47164B-8997-3C42-B80A-73D069C83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293" y="1153641"/>
            <a:ext cx="2458719" cy="16043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026571-A306-364F-8FD6-79F392FBB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573" y="1156992"/>
            <a:ext cx="2429826" cy="15976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25FB02-9A0F-DA42-BAA5-7A7070617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4112332"/>
            <a:ext cx="2458719" cy="15797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EBAED1-9FE0-6D43-BB02-3E41E0E98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620" y="4009901"/>
            <a:ext cx="2807654" cy="18039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D8C49-B51D-0048-A438-C2A4DF5DC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572" y="4100904"/>
            <a:ext cx="2429827" cy="1621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37F31A-C019-7242-8ADF-A8B132A59D2C}"/>
              </a:ext>
            </a:extLst>
          </p:cNvPr>
          <p:cNvSpPr txBox="1"/>
          <p:nvPr/>
        </p:nvSpPr>
        <p:spPr>
          <a:xfrm>
            <a:off x="1091381" y="3038168"/>
            <a:ext cx="715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100.2497                                        100.3743                                          100.7472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EA862-5196-614C-816A-E266C14EF331}"/>
              </a:ext>
            </a:extLst>
          </p:cNvPr>
          <p:cNvSpPr txBox="1"/>
          <p:nvPr/>
        </p:nvSpPr>
        <p:spPr>
          <a:xfrm>
            <a:off x="1091381" y="5813818"/>
            <a:ext cx="715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100.2547                                        100.2547                                          102.2252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717E1-C91F-6B42-A8D0-2903A9968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2502" y="273611"/>
            <a:ext cx="622300" cy="546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DA100C-7687-8E44-84CB-C89B4E0AD7FD}"/>
              </a:ext>
            </a:extLst>
          </p:cNvPr>
          <p:cNvSpPr/>
          <p:nvPr/>
        </p:nvSpPr>
        <p:spPr>
          <a:xfrm>
            <a:off x="101299" y="223495"/>
            <a:ext cx="91570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La norma           es una buena métrica del rizado 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1F8548-46A1-7ACA-660D-7CC0A2B542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5135" y="2850736"/>
            <a:ext cx="721872" cy="6539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577869-DE1E-3CD1-4409-E5E822D16996}"/>
              </a:ext>
            </a:extLst>
          </p:cNvPr>
          <p:cNvSpPr txBox="1"/>
          <p:nvPr/>
        </p:nvSpPr>
        <p:spPr>
          <a:xfrm>
            <a:off x="536696" y="30270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54576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D9A502B-0590-B14D-B724-F75EB60AC2DD}"/>
              </a:ext>
            </a:extLst>
          </p:cNvPr>
          <p:cNvSpPr/>
          <p:nvPr/>
        </p:nvSpPr>
        <p:spPr>
          <a:xfrm>
            <a:off x="3625012" y="3183919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E0A1AE-DD47-4F44-92E1-0E01D3C1AA25}"/>
              </a:ext>
            </a:extLst>
          </p:cNvPr>
          <p:cNvSpPr/>
          <p:nvPr/>
        </p:nvSpPr>
        <p:spPr>
          <a:xfrm>
            <a:off x="7011910" y="3169004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51E03-B392-ED4C-A510-C8B29C978A61}"/>
              </a:ext>
            </a:extLst>
          </p:cNvPr>
          <p:cNvSpPr/>
          <p:nvPr/>
        </p:nvSpPr>
        <p:spPr>
          <a:xfrm>
            <a:off x="520371" y="3183919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23A5E-072D-9E4C-9BFC-A26E1506E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32" y="3860503"/>
            <a:ext cx="3048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62B201-66D7-D849-9E94-EDBE1FC00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37" y="3863913"/>
            <a:ext cx="3683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DA318A-C1F7-ED4A-9613-A64C37405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777" y="3781497"/>
            <a:ext cx="304800" cy="4445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8C7B071-06D1-8845-A9FC-8D4327F65B8A}"/>
              </a:ext>
            </a:extLst>
          </p:cNvPr>
          <p:cNvSpPr/>
          <p:nvPr/>
        </p:nvSpPr>
        <p:spPr>
          <a:xfrm>
            <a:off x="1684669" y="3250876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14B4D0-5E8B-E046-9AD0-9ED847F47AB8}"/>
              </a:ext>
            </a:extLst>
          </p:cNvPr>
          <p:cNvSpPr/>
          <p:nvPr/>
        </p:nvSpPr>
        <p:spPr>
          <a:xfrm>
            <a:off x="1860267" y="3424563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C821CA-0440-F249-9144-D3F3AE5B86AA}"/>
              </a:ext>
            </a:extLst>
          </p:cNvPr>
          <p:cNvCxnSpPr>
            <a:endCxn id="2" idx="1"/>
          </p:cNvCxnSpPr>
          <p:nvPr/>
        </p:nvCxnSpPr>
        <p:spPr>
          <a:xfrm>
            <a:off x="637949" y="3636327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69037EC-7E5A-3742-84F8-3FF58DC79BC4}"/>
              </a:ext>
            </a:extLst>
          </p:cNvPr>
          <p:cNvSpPr/>
          <p:nvPr/>
        </p:nvSpPr>
        <p:spPr>
          <a:xfrm>
            <a:off x="5136579" y="3245490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856B08-E2DD-074E-A284-B527D67C5AB6}"/>
              </a:ext>
            </a:extLst>
          </p:cNvPr>
          <p:cNvCxnSpPr>
            <a:cxnSpLocks/>
          </p:cNvCxnSpPr>
          <p:nvPr/>
        </p:nvCxnSpPr>
        <p:spPr>
          <a:xfrm>
            <a:off x="3515697" y="3630941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EF8B0D3-845B-E144-A8F0-CDB3525CAC36}"/>
              </a:ext>
            </a:extLst>
          </p:cNvPr>
          <p:cNvSpPr/>
          <p:nvPr/>
        </p:nvSpPr>
        <p:spPr>
          <a:xfrm>
            <a:off x="5290767" y="3424563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B9F6C7-D987-8747-8EEB-EA1AD32371EE}"/>
              </a:ext>
            </a:extLst>
          </p:cNvPr>
          <p:cNvCxnSpPr/>
          <p:nvPr/>
        </p:nvCxnSpPr>
        <p:spPr>
          <a:xfrm>
            <a:off x="6974552" y="3624618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44A4AB-5E07-F348-8C81-DB10D020C9C2}"/>
              </a:ext>
            </a:extLst>
          </p:cNvPr>
          <p:cNvSpPr txBox="1"/>
          <p:nvPr/>
        </p:nvSpPr>
        <p:spPr>
          <a:xfrm>
            <a:off x="297712" y="606057"/>
            <a:ext cx="6183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dirty="0"/>
              <a:t>Restauración de Imágenes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B407125-6C4C-FE4B-8200-A42423188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084" y="4444870"/>
            <a:ext cx="2429386" cy="13876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E8CD4D-8EB7-B144-B155-665FAD4A7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339" y="4444870"/>
            <a:ext cx="2110862" cy="13876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EAD970-1F2E-B641-88CA-105630C63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54" y="4445087"/>
            <a:ext cx="2400579" cy="13871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5199C41-ACAF-5542-8C80-8A83E90F4E23}"/>
              </a:ext>
            </a:extLst>
          </p:cNvPr>
          <p:cNvGrpSpPr/>
          <p:nvPr/>
        </p:nvGrpSpPr>
        <p:grpSpPr>
          <a:xfrm>
            <a:off x="1677724" y="1885641"/>
            <a:ext cx="1837973" cy="1365235"/>
            <a:chOff x="1677724" y="1885641"/>
            <a:chExt cx="1837973" cy="1365235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C68A20B-29B5-3241-AA35-B78D8C54DFF8}"/>
                </a:ext>
              </a:extLst>
            </p:cNvPr>
            <p:cNvSpPr/>
            <p:nvPr/>
          </p:nvSpPr>
          <p:spPr>
            <a:xfrm>
              <a:off x="1677724" y="1885641"/>
              <a:ext cx="1837973" cy="781673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2225"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060760C-D655-D743-A89B-75D523862CBB}"/>
                </a:ext>
              </a:extLst>
            </p:cNvPr>
            <p:cNvSpPr/>
            <p:nvPr/>
          </p:nvSpPr>
          <p:spPr>
            <a:xfrm>
              <a:off x="1895852" y="1921099"/>
              <a:ext cx="14714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2000" dirty="0"/>
                <a:t>Modelo de</a:t>
              </a:r>
            </a:p>
            <a:p>
              <a:r>
                <a:rPr lang="es-ES_tradnl" sz="2000" dirty="0"/>
                <a:t>degradación</a:t>
              </a:r>
              <a:endParaRPr lang="en-US" sz="20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19DB600-5A57-034D-9B2F-9C657CF12CE2}"/>
                </a:ext>
              </a:extLst>
            </p:cNvPr>
            <p:cNvCxnSpPr>
              <a:stCxn id="33" idx="2"/>
              <a:endCxn id="2" idx="0"/>
            </p:cNvCxnSpPr>
            <p:nvPr/>
          </p:nvCxnSpPr>
          <p:spPr>
            <a:xfrm>
              <a:off x="2596711" y="2667314"/>
              <a:ext cx="0" cy="583562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A556C22-52E9-3F41-8FD7-29074C528EED}"/>
              </a:ext>
            </a:extLst>
          </p:cNvPr>
          <p:cNvCxnSpPr>
            <a:stCxn id="33" idx="3"/>
            <a:endCxn id="21" idx="0"/>
          </p:cNvCxnSpPr>
          <p:nvPr/>
        </p:nvCxnSpPr>
        <p:spPr>
          <a:xfrm>
            <a:off x="3515697" y="2276478"/>
            <a:ext cx="2539869" cy="96901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51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37" y="2282400"/>
            <a:ext cx="254000" cy="304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770F754-0070-6245-80CC-929040EEE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91"/>
          <a:stretch/>
        </p:blipFill>
        <p:spPr>
          <a:xfrm>
            <a:off x="613659" y="1328640"/>
            <a:ext cx="5639657" cy="19103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6935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Como hay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ecuaciones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incógnitas con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s-ES_tradnl" sz="2400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 , 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existen infinitas soluciones 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A7B64C-7FC9-1646-9EEC-E167281E4EB7}"/>
              </a:ext>
            </a:extLst>
          </p:cNvPr>
          <p:cNvSpPr/>
          <p:nvPr/>
        </p:nvSpPr>
        <p:spPr>
          <a:xfrm>
            <a:off x="329162" y="3325495"/>
            <a:ext cx="77967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La pregunta entonces sería ¿cuál de estas infinitas soluciones</a:t>
            </a:r>
          </a:p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</a:rPr>
              <a:t>podemos escoger para que sea una buena restauración?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EAAB1F-82D9-2D4D-AADC-639BD1B28E13}"/>
              </a:ext>
            </a:extLst>
          </p:cNvPr>
          <p:cNvSpPr/>
          <p:nvPr/>
        </p:nvSpPr>
        <p:spPr>
          <a:xfrm>
            <a:off x="344012" y="4408627"/>
            <a:ext cx="860434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Es necesario contar con un criterio adicional para eliminar el rizado.</a:t>
            </a:r>
          </a:p>
          <a:p>
            <a:endParaRPr lang="es-ES_tradnl" sz="2400" dirty="0"/>
          </a:p>
          <a:p>
            <a:r>
              <a:rPr lang="es-ES_tradnl" sz="2400" dirty="0"/>
              <a:t>Entonces la solución      debe satisfacer:</a:t>
            </a:r>
          </a:p>
          <a:p>
            <a:endParaRPr lang="es-ES_tradnl" sz="2400" dirty="0"/>
          </a:p>
          <a:p>
            <a:r>
              <a:rPr lang="es-ES_tradnl" sz="2400" dirty="0"/>
              <a:t>1)                                                           2) 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584AC1-F78D-7E45-9CFA-8AA008CC5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904" y="5020805"/>
            <a:ext cx="190500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5D063-2938-7845-8347-43632E187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97" y="5809122"/>
            <a:ext cx="1473200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47725-81E2-CB40-8036-0CD42101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305" y="5796422"/>
            <a:ext cx="2133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29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52332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Formulación del problema: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57EF8D-78BB-3E44-8EB0-89569DD8175E}"/>
              </a:ext>
            </a:extLst>
          </p:cNvPr>
          <p:cNvGrpSpPr/>
          <p:nvPr/>
        </p:nvGrpSpPr>
        <p:grpSpPr>
          <a:xfrm>
            <a:off x="292596" y="1896575"/>
            <a:ext cx="7750739" cy="1910348"/>
            <a:chOff x="292596" y="1896575"/>
            <a:chExt cx="7750739" cy="19103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986CC4-28B0-7D49-BBA8-DE6C7C475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19"/>
            <a:stretch/>
          </p:blipFill>
          <p:spPr>
            <a:xfrm>
              <a:off x="2015069" y="1896575"/>
              <a:ext cx="6028266" cy="19103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C43FAB7-BB3C-C044-869C-0238206C9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596" y="2512420"/>
              <a:ext cx="1603937" cy="68740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CBDD3AC-B242-4943-82DC-21FA53E546D2}"/>
              </a:ext>
            </a:extLst>
          </p:cNvPr>
          <p:cNvGrpSpPr/>
          <p:nvPr/>
        </p:nvGrpSpPr>
        <p:grpSpPr>
          <a:xfrm>
            <a:off x="327079" y="770719"/>
            <a:ext cx="8786701" cy="2492990"/>
            <a:chOff x="327079" y="770719"/>
            <a:chExt cx="8786701" cy="24929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981F64-02E0-2B49-8551-E64EF3E95C75}"/>
                </a:ext>
              </a:extLst>
            </p:cNvPr>
            <p:cNvSpPr/>
            <p:nvPr/>
          </p:nvSpPr>
          <p:spPr>
            <a:xfrm>
              <a:off x="327079" y="770719"/>
              <a:ext cx="8786701" cy="24929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lnSpc>
                  <a:spcPct val="150000"/>
                </a:lnSpc>
                <a:buAutoNum type="arabicParenR"/>
              </a:pPr>
              <a:r>
                <a:rPr lang="es-ES_tradnl" sz="2400" dirty="0"/>
                <a:t>Se tiene una señal         de M elementos que ha sido producida</a:t>
              </a:r>
            </a:p>
            <a:p>
              <a:r>
                <a:rPr lang="es-ES_tradnl" sz="2400" dirty="0"/>
                <a:t>por un proceso de degradación de la señal      de la siguiente manera:</a:t>
              </a:r>
            </a:p>
            <a:p>
              <a:endParaRPr lang="es-ES_tradnl" sz="2400" dirty="0"/>
            </a:p>
            <a:p>
              <a:endParaRPr lang="es-ES_tradnl" sz="2400" dirty="0"/>
            </a:p>
            <a:p>
              <a:endParaRPr lang="es-ES_tradnl" sz="2400" dirty="0"/>
            </a:p>
            <a:p>
              <a:r>
                <a:rPr lang="es-ES_tradnl" sz="2400" dirty="0"/>
                <a:t> 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4A00BE-8B61-3940-8C9E-327D7ED60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4356" y="1007024"/>
              <a:ext cx="254000" cy="3048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7EC4105-2340-CA4C-89C1-51429DE3E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0725" y="1347756"/>
              <a:ext cx="190500" cy="3302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AA14C9-5066-C343-967F-EDB1F09056F7}"/>
              </a:ext>
            </a:extLst>
          </p:cNvPr>
          <p:cNvGrpSpPr/>
          <p:nvPr/>
        </p:nvGrpSpPr>
        <p:grpSpPr>
          <a:xfrm>
            <a:off x="344012" y="3815966"/>
            <a:ext cx="8667244" cy="2954655"/>
            <a:chOff x="344012" y="3815966"/>
            <a:chExt cx="8667244" cy="29546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7006565-A5FB-1E48-8F03-1670D3387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46758" y="5814304"/>
              <a:ext cx="190500" cy="4445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A7099A-3E7B-DA4D-99F0-C1B0E94AF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9531" y="5921987"/>
              <a:ext cx="190500" cy="3302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12285ED-3A3E-3947-8D6F-7BBE76081383}"/>
                </a:ext>
              </a:extLst>
            </p:cNvPr>
            <p:cNvGrpSpPr/>
            <p:nvPr/>
          </p:nvGrpSpPr>
          <p:grpSpPr>
            <a:xfrm>
              <a:off x="344012" y="3815966"/>
              <a:ext cx="8667244" cy="2954655"/>
              <a:chOff x="344012" y="3815966"/>
              <a:chExt cx="8667244" cy="295465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EAAB1F-82D9-2D4D-AADC-639BD1B28E13}"/>
                  </a:ext>
                </a:extLst>
              </p:cNvPr>
              <p:cNvSpPr/>
              <p:nvPr/>
            </p:nvSpPr>
            <p:spPr>
              <a:xfrm>
                <a:off x="344012" y="3815966"/>
                <a:ext cx="8667244" cy="2954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sz="2400" dirty="0"/>
                  <a:t>2) Se debe encontrar la señal original a partir de       y de </a:t>
                </a:r>
                <a:r>
                  <a:rPr lang="es-ES_tradnl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</a:t>
                </a:r>
                <a:r>
                  <a:rPr lang="es-ES_tradnl" sz="2400" dirty="0"/>
                  <a:t>  usando</a:t>
                </a:r>
              </a:p>
              <a:p>
                <a:r>
                  <a:rPr lang="es-ES_tradnl" sz="2400" dirty="0"/>
                  <a:t>un algoritmo de optimización planteado de la siguiente manera:</a:t>
                </a:r>
              </a:p>
              <a:p>
                <a:endParaRPr lang="es-ES_tradnl" sz="2400" dirty="0"/>
              </a:p>
              <a:p>
                <a:r>
                  <a:rPr lang="es-ES_tradnl" sz="2400" dirty="0"/>
                  <a:t>                                       sujeto a </a:t>
                </a:r>
              </a:p>
              <a:p>
                <a:endParaRPr lang="es-ES_tradnl" sz="2400" dirty="0"/>
              </a:p>
              <a:p>
                <a:r>
                  <a:rPr lang="es-ES_tradnl" sz="2400" dirty="0"/>
                  <a:t>La estimación de       es      .</a:t>
                </a:r>
              </a:p>
              <a:p>
                <a:endParaRPr lang="es-ES_tradnl" sz="2400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195D063-2938-7845-8347-43632E187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5691" y="5114386"/>
                <a:ext cx="1473200" cy="5334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1C47725-81E2-CB40-8036-0CD421013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1297" y="5104124"/>
                <a:ext cx="2133600" cy="5461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6730661-79BB-B646-B564-58B1ADFAF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0889" y="4088895"/>
                <a:ext cx="254000" cy="304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8890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25E1AE-6CEF-C149-ACE0-77B122573C62}"/>
              </a:ext>
            </a:extLst>
          </p:cNvPr>
          <p:cNvSpPr/>
          <p:nvPr/>
        </p:nvSpPr>
        <p:spPr>
          <a:xfrm>
            <a:off x="344012" y="184181"/>
            <a:ext cx="8745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                                (1/2)</a:t>
            </a:r>
            <a:endParaRPr lang="en-US" sz="36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DCE63B-4641-E84E-9A7B-4B21F9E63785}"/>
              </a:ext>
            </a:extLst>
          </p:cNvPr>
          <p:cNvGrpSpPr/>
          <p:nvPr/>
        </p:nvGrpSpPr>
        <p:grpSpPr>
          <a:xfrm>
            <a:off x="474196" y="1018687"/>
            <a:ext cx="6287461" cy="646331"/>
            <a:chOff x="474196" y="1018687"/>
            <a:chExt cx="6287461" cy="6463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EAE2F4-2743-AB40-9D9C-20A2F826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8457" y="1064570"/>
              <a:ext cx="1473200" cy="533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2A916BE-9F61-FF4A-94AC-AB530D76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96" y="1051870"/>
              <a:ext cx="2133600" cy="5461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B46016-D5D8-F84C-A00D-92C27294A20B}"/>
                </a:ext>
              </a:extLst>
            </p:cNvPr>
            <p:cNvSpPr/>
            <p:nvPr/>
          </p:nvSpPr>
          <p:spPr>
            <a:xfrm>
              <a:off x="3375079" y="1018687"/>
              <a:ext cx="17678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3600" dirty="0"/>
                <a:t>sujeto a </a:t>
              </a:r>
              <a:endParaRPr lang="en-US" sz="360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2003743"/>
            <a:ext cx="71023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Usando multiplicadores de </a:t>
            </a:r>
            <a:r>
              <a:rPr lang="es-ES_tradnl" sz="3600" dirty="0" err="1"/>
              <a:t>Lagrange</a:t>
            </a:r>
            <a:r>
              <a:rPr lang="es-ES_tradnl" sz="3600" dirty="0"/>
              <a:t>:</a:t>
            </a:r>
            <a:endParaRPr lang="en-US" sz="36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557AD4-D1C9-F44B-8589-82D3C145E6C0}"/>
              </a:ext>
            </a:extLst>
          </p:cNvPr>
          <p:cNvGrpSpPr/>
          <p:nvPr/>
        </p:nvGrpSpPr>
        <p:grpSpPr>
          <a:xfrm>
            <a:off x="1975095" y="5768270"/>
            <a:ext cx="5049160" cy="580964"/>
            <a:chOff x="1975095" y="5768270"/>
            <a:chExt cx="5049160" cy="580964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E9AE8FC-2038-5D45-B7F8-AC23EA5E3AF7}"/>
                </a:ext>
              </a:extLst>
            </p:cNvPr>
            <p:cNvSpPr/>
            <p:nvPr/>
          </p:nvSpPr>
          <p:spPr>
            <a:xfrm rot="5400000">
              <a:off x="4425127" y="3318238"/>
              <a:ext cx="149095" cy="504916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B3CF08-F21B-FC4C-9688-B57E3D9C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9689" y="6019034"/>
              <a:ext cx="368300" cy="33020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9530539-FFE8-C74B-9B6D-C27046842F54}"/>
              </a:ext>
            </a:extLst>
          </p:cNvPr>
          <p:cNvSpPr/>
          <p:nvPr/>
        </p:nvSpPr>
        <p:spPr>
          <a:xfrm>
            <a:off x="4677989" y="6096303"/>
            <a:ext cx="1843774" cy="49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no depende de </a:t>
            </a:r>
            <a:r>
              <a:rPr lang="es-ES_tradn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_tradnl" dirty="0"/>
              <a:t>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4A580A-AFB0-1A42-BC81-878FBA973D85}"/>
              </a:ext>
            </a:extLst>
          </p:cNvPr>
          <p:cNvGrpSpPr/>
          <p:nvPr/>
        </p:nvGrpSpPr>
        <p:grpSpPr>
          <a:xfrm>
            <a:off x="520975" y="2901804"/>
            <a:ext cx="15286833" cy="520700"/>
            <a:chOff x="520975" y="2901804"/>
            <a:chExt cx="15286833" cy="5207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A95848-5677-6D40-A209-FE05C03BA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975" y="2901804"/>
              <a:ext cx="7340600" cy="5207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A9DD37-2942-0445-BB8A-05257FA6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5408" y="2901804"/>
              <a:ext cx="6502400" cy="520700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677480D7-9E9F-DD48-ADEF-A5A1E84DA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" y="3823409"/>
            <a:ext cx="8343900" cy="9779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BBB1126-9977-DD4D-B9D6-5B34349B26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967" y="5017899"/>
            <a:ext cx="7531100" cy="6731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811D575-74DC-2447-B6A4-646A8B11AED2}"/>
              </a:ext>
            </a:extLst>
          </p:cNvPr>
          <p:cNvGrpSpPr/>
          <p:nvPr/>
        </p:nvGrpSpPr>
        <p:grpSpPr>
          <a:xfrm>
            <a:off x="7861575" y="1905175"/>
            <a:ext cx="783194" cy="595724"/>
            <a:chOff x="7861575" y="1905175"/>
            <a:chExt cx="783194" cy="59572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31E2AED-9E76-A748-967D-48460AC5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61575" y="2274507"/>
              <a:ext cx="783194" cy="22639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843949C-9C94-1E44-8929-17414A62DE02}"/>
                </a:ext>
              </a:extLst>
            </p:cNvPr>
            <p:cNvSpPr/>
            <p:nvPr/>
          </p:nvSpPr>
          <p:spPr>
            <a:xfrm>
              <a:off x="7986797" y="1905175"/>
              <a:ext cx="5241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/>
                <a:t>con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670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787 L -0.85521 -0.00787 " pathEditMode="relative" ptsTypes="AA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EAE2F4-2743-AB40-9D9C-20A2F826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57" y="1064570"/>
            <a:ext cx="1473200" cy="53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A916BE-9F61-FF4A-94AC-AB530D76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6" y="1051870"/>
            <a:ext cx="2133600" cy="5461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EB46016-D5D8-F84C-A00D-92C27294A20B}"/>
              </a:ext>
            </a:extLst>
          </p:cNvPr>
          <p:cNvSpPr/>
          <p:nvPr/>
        </p:nvSpPr>
        <p:spPr>
          <a:xfrm>
            <a:off x="3375079" y="1018687"/>
            <a:ext cx="1767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sujeto a </a:t>
            </a:r>
            <a:endParaRPr lang="en-US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3F41F-EBE4-484B-B761-1A66D86E3E88}"/>
              </a:ext>
            </a:extLst>
          </p:cNvPr>
          <p:cNvSpPr/>
          <p:nvPr/>
        </p:nvSpPr>
        <p:spPr>
          <a:xfrm>
            <a:off x="344012" y="1682012"/>
            <a:ext cx="308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:</a:t>
            </a:r>
            <a:endParaRPr lang="en-US" sz="3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530539-FFE8-C74B-9B6D-C27046842F54}"/>
              </a:ext>
            </a:extLst>
          </p:cNvPr>
          <p:cNvSpPr/>
          <p:nvPr/>
        </p:nvSpPr>
        <p:spPr>
          <a:xfrm>
            <a:off x="4266705" y="1870930"/>
            <a:ext cx="3451329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Solución para una fila de la imagen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B11C13-1CA9-2140-A19D-505564BF36F1}"/>
              </a:ext>
            </a:extLst>
          </p:cNvPr>
          <p:cNvSpPr/>
          <p:nvPr/>
        </p:nvSpPr>
        <p:spPr>
          <a:xfrm>
            <a:off x="186266" y="2328342"/>
            <a:ext cx="8001769" cy="195937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2B6C41-B85E-7344-AA45-DC679334F3FA}"/>
              </a:ext>
            </a:extLst>
          </p:cNvPr>
          <p:cNvSpPr/>
          <p:nvPr/>
        </p:nvSpPr>
        <p:spPr>
          <a:xfrm>
            <a:off x="186267" y="4364334"/>
            <a:ext cx="83991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dirty="0"/>
              <a:t>Para un movimiento horizontal de la imagen, las señales son vectores-fila, es necesario entonces calcular la transpuesta: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7819FF-BEDD-604B-9D91-411EBDDC2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05" y="5762458"/>
            <a:ext cx="3987800" cy="5461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FEB9DA-6FE4-134D-9F4A-6A0300489F01}"/>
              </a:ext>
            </a:extLst>
          </p:cNvPr>
          <p:cNvGrpSpPr/>
          <p:nvPr/>
        </p:nvGrpSpPr>
        <p:grpSpPr>
          <a:xfrm>
            <a:off x="4464691" y="5609226"/>
            <a:ext cx="6209147" cy="923330"/>
            <a:chOff x="4464691" y="5609226"/>
            <a:chExt cx="6209147" cy="923330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392D90A-DD73-0C42-AFB1-3D624658FBDE}"/>
                </a:ext>
              </a:extLst>
            </p:cNvPr>
            <p:cNvSpPr/>
            <p:nvPr/>
          </p:nvSpPr>
          <p:spPr>
            <a:xfrm>
              <a:off x="4464691" y="5839986"/>
              <a:ext cx="570935" cy="39104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7FE364-976C-1444-BF86-20CB47F3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6767" y="5762458"/>
              <a:ext cx="1955800" cy="4445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4A70DC-2970-A447-AC74-8BFD6DD28F02}"/>
                </a:ext>
              </a:extLst>
            </p:cNvPr>
            <p:cNvSpPr/>
            <p:nvPr/>
          </p:nvSpPr>
          <p:spPr>
            <a:xfrm>
              <a:off x="7614162" y="5609226"/>
              <a:ext cx="305967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dirty="0"/>
                <a:t>Solución para</a:t>
              </a:r>
            </a:p>
            <a:p>
              <a:r>
                <a:rPr lang="es-ES_tradnl" dirty="0"/>
                <a:t> toda la </a:t>
              </a:r>
            </a:p>
            <a:p>
              <a:r>
                <a:rPr lang="es-ES_tradnl" dirty="0"/>
                <a:t>imagen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8B92C36-9940-6D41-AEC7-CD7047228534}"/>
                </a:ext>
              </a:extLst>
            </p:cNvPr>
            <p:cNvSpPr/>
            <p:nvPr/>
          </p:nvSpPr>
          <p:spPr>
            <a:xfrm>
              <a:off x="5288457" y="5609226"/>
              <a:ext cx="2246876" cy="876241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6DE989C-E2E2-874E-810D-E23C9FA62987}"/>
              </a:ext>
            </a:extLst>
          </p:cNvPr>
          <p:cNvSpPr/>
          <p:nvPr/>
        </p:nvSpPr>
        <p:spPr>
          <a:xfrm>
            <a:off x="344012" y="184181"/>
            <a:ext cx="87452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/>
              <a:t>Solución del Problema:                                (2/2)</a:t>
            </a:r>
            <a:endParaRPr lang="en-US" sz="3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E52B11-D56C-5448-8005-4B2A648730ED}"/>
              </a:ext>
            </a:extLst>
          </p:cNvPr>
          <p:cNvGrpSpPr/>
          <p:nvPr/>
        </p:nvGrpSpPr>
        <p:grpSpPr>
          <a:xfrm>
            <a:off x="278905" y="2710010"/>
            <a:ext cx="7531100" cy="1331335"/>
            <a:chOff x="1147967" y="5017899"/>
            <a:chExt cx="7531100" cy="133133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D8645FD-88ED-EE4E-891C-59075CBB3DFD}"/>
                </a:ext>
              </a:extLst>
            </p:cNvPr>
            <p:cNvGrpSpPr/>
            <p:nvPr/>
          </p:nvGrpSpPr>
          <p:grpSpPr>
            <a:xfrm>
              <a:off x="1975095" y="5768270"/>
              <a:ext cx="5049160" cy="580964"/>
              <a:chOff x="1975095" y="5768270"/>
              <a:chExt cx="5049160" cy="580964"/>
            </a:xfrm>
          </p:grpSpPr>
          <p:sp>
            <p:nvSpPr>
              <p:cNvPr id="30" name="Right Brace 29">
                <a:extLst>
                  <a:ext uri="{FF2B5EF4-FFF2-40B4-BE49-F238E27FC236}">
                    <a16:creationId xmlns:a16="http://schemas.microsoft.com/office/drawing/2014/main" id="{FD86D5AC-177E-6D49-BD9D-A7E4A89C39C6}"/>
                  </a:ext>
                </a:extLst>
              </p:cNvPr>
              <p:cNvSpPr/>
              <p:nvPr/>
            </p:nvSpPr>
            <p:spPr>
              <a:xfrm rot="5400000">
                <a:off x="4425127" y="3318238"/>
                <a:ext cx="149095" cy="5049160"/>
              </a:xfrm>
              <a:prstGeom prst="righ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C52EC48-E7D7-E546-906E-CCBE32522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9689" y="6019034"/>
                <a:ext cx="368300" cy="330200"/>
              </a:xfrm>
              <a:prstGeom prst="rect">
                <a:avLst/>
              </a:prstGeom>
            </p:spPr>
          </p:pic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6B51DA5-F528-1A4E-A6AB-0F10CCE83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7967" y="5017899"/>
              <a:ext cx="7531100" cy="673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23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A904-263E-564C-A89D-6141FF3D5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2012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Ejemplo</a:t>
            </a:r>
            <a:br>
              <a:rPr lang="es-ES_tradnl" dirty="0"/>
            </a:br>
            <a:br>
              <a:rPr lang="es-ES_tradnl" dirty="0"/>
            </a:br>
            <a:r>
              <a:rPr lang="es-ES_tradnl" dirty="0"/>
              <a:t>Foto tomada desde un vehículo en movimiento horizontal</a:t>
            </a:r>
          </a:p>
        </p:txBody>
      </p:sp>
    </p:spTree>
    <p:extLst>
      <p:ext uri="{BB962C8B-B14F-4D97-AF65-F5344CB8AC3E}">
        <p14:creationId xmlns:p14="http://schemas.microsoft.com/office/powerpoint/2010/main" val="4266679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85D0FF-FC43-044B-95C1-4E6621FD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77">
            <a:off x="-1459025" y="401115"/>
            <a:ext cx="10483511" cy="22729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94D74A5-FA91-534B-9A57-C033BE63EB7D}"/>
              </a:ext>
            </a:extLst>
          </p:cNvPr>
          <p:cNvGrpSpPr/>
          <p:nvPr/>
        </p:nvGrpSpPr>
        <p:grpSpPr>
          <a:xfrm>
            <a:off x="-138223" y="1871330"/>
            <a:ext cx="3580809" cy="3075733"/>
            <a:chOff x="-138223" y="1871330"/>
            <a:chExt cx="3580809" cy="3075733"/>
          </a:xfrm>
        </p:grpSpPr>
        <p:pic>
          <p:nvPicPr>
            <p:cNvPr id="1026" name="Picture 2" descr="Street View photos come from two sources, Google and our contributors.">
              <a:extLst>
                <a:ext uri="{FF2B5EF4-FFF2-40B4-BE49-F238E27FC236}">
                  <a16:creationId xmlns:a16="http://schemas.microsoft.com/office/drawing/2014/main" id="{CBF35B84-DCE9-AB4B-BA30-3DCB40222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8223" y="2674089"/>
              <a:ext cx="3580809" cy="2272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1636A21-B180-F34F-BD63-0299EC581B09}"/>
                </a:ext>
              </a:extLst>
            </p:cNvPr>
            <p:cNvCxnSpPr/>
            <p:nvPr/>
          </p:nvCxnSpPr>
          <p:spPr>
            <a:xfrm flipH="1" flipV="1">
              <a:off x="744279" y="1871330"/>
              <a:ext cx="563526" cy="925033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D1A03E3-6FC9-BF4B-B632-FBAC83032B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4130" y="2105247"/>
              <a:ext cx="552893" cy="691116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814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185 L 0.58403 0.175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15" y="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E0D0DF-A03B-D046-BDA1-A27E5D79F7FB}"/>
              </a:ext>
            </a:extLst>
          </p:cNvPr>
          <p:cNvSpPr txBox="1"/>
          <p:nvPr/>
        </p:nvSpPr>
        <p:spPr>
          <a:xfrm>
            <a:off x="297712" y="606057"/>
            <a:ext cx="85485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400" dirty="0"/>
              <a:t>Restauración de Imágenes en Movimiento Uniforme Horizontal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1E033C-9F5C-5243-9E0F-CAF73B691515}"/>
              </a:ext>
            </a:extLst>
          </p:cNvPr>
          <p:cNvSpPr/>
          <p:nvPr/>
        </p:nvSpPr>
        <p:spPr>
          <a:xfrm>
            <a:off x="3625012" y="3502896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74CDA-10F9-9F40-98AE-B833ECB330BE}"/>
              </a:ext>
            </a:extLst>
          </p:cNvPr>
          <p:cNvSpPr/>
          <p:nvPr/>
        </p:nvSpPr>
        <p:spPr>
          <a:xfrm>
            <a:off x="7011910" y="3487981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97B2F-C5F9-E447-89C0-73D52B04AD47}"/>
              </a:ext>
            </a:extLst>
          </p:cNvPr>
          <p:cNvSpPr/>
          <p:nvPr/>
        </p:nvSpPr>
        <p:spPr>
          <a:xfrm>
            <a:off x="520371" y="3502896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CF98F2-7279-4244-BB52-11B68D0F0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32" y="4179480"/>
            <a:ext cx="3048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FC6C6-AB3F-EA4A-85E6-FA5C62645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37" y="4182890"/>
            <a:ext cx="3683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FB68E-546F-6948-8E15-46ABE5630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777" y="4100474"/>
            <a:ext cx="304800" cy="4445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7E3865-18BB-6640-A35D-4358C513D13E}"/>
              </a:ext>
            </a:extLst>
          </p:cNvPr>
          <p:cNvSpPr/>
          <p:nvPr/>
        </p:nvSpPr>
        <p:spPr>
          <a:xfrm>
            <a:off x="1684669" y="3569853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85E26-AE35-9C41-9C59-DEEDB1983006}"/>
              </a:ext>
            </a:extLst>
          </p:cNvPr>
          <p:cNvSpPr/>
          <p:nvPr/>
        </p:nvSpPr>
        <p:spPr>
          <a:xfrm>
            <a:off x="1860267" y="3743540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3C1187-ABB5-5149-B158-C8990D30790A}"/>
              </a:ext>
            </a:extLst>
          </p:cNvPr>
          <p:cNvCxnSpPr>
            <a:endCxn id="11" idx="1"/>
          </p:cNvCxnSpPr>
          <p:nvPr/>
        </p:nvCxnSpPr>
        <p:spPr>
          <a:xfrm>
            <a:off x="637949" y="3955304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DC18E7-6B6C-A540-87E7-5281D9D1F01E}"/>
              </a:ext>
            </a:extLst>
          </p:cNvPr>
          <p:cNvSpPr/>
          <p:nvPr/>
        </p:nvSpPr>
        <p:spPr>
          <a:xfrm>
            <a:off x="5136579" y="3564467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043F4D-B06B-1249-B2F9-04CDE67A1BCD}"/>
              </a:ext>
            </a:extLst>
          </p:cNvPr>
          <p:cNvCxnSpPr>
            <a:cxnSpLocks/>
          </p:cNvCxnSpPr>
          <p:nvPr/>
        </p:nvCxnSpPr>
        <p:spPr>
          <a:xfrm>
            <a:off x="3515697" y="3949918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88D4E86-A9CD-9C43-9DE0-06C4ADEF61C0}"/>
              </a:ext>
            </a:extLst>
          </p:cNvPr>
          <p:cNvSpPr/>
          <p:nvPr/>
        </p:nvSpPr>
        <p:spPr>
          <a:xfrm>
            <a:off x="5290767" y="3743540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647043-605F-754D-8A00-6311F507C324}"/>
              </a:ext>
            </a:extLst>
          </p:cNvPr>
          <p:cNvCxnSpPr/>
          <p:nvPr/>
        </p:nvCxnSpPr>
        <p:spPr>
          <a:xfrm>
            <a:off x="6974552" y="3943595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D248D3B-4C98-BC47-BF90-14D95EAC0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084" y="4763847"/>
            <a:ext cx="2429386" cy="1387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51D441-66A8-724E-AED8-D13612BC8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339" y="4763847"/>
            <a:ext cx="2110862" cy="13876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5FB5A7-FD21-6444-9551-524791F2EC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54" y="4764064"/>
            <a:ext cx="2400579" cy="1387185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408E454-9072-7A47-A915-465BCD61729F}"/>
              </a:ext>
            </a:extLst>
          </p:cNvPr>
          <p:cNvSpPr/>
          <p:nvPr/>
        </p:nvSpPr>
        <p:spPr>
          <a:xfrm>
            <a:off x="1677724" y="2204618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2222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20C1F4-32E1-5A4B-968F-EF905520CADD}"/>
              </a:ext>
            </a:extLst>
          </p:cNvPr>
          <p:cNvSpPr/>
          <p:nvPr/>
        </p:nvSpPr>
        <p:spPr>
          <a:xfrm>
            <a:off x="1895852" y="2240076"/>
            <a:ext cx="14714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Modelo de</a:t>
            </a:r>
          </a:p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3E9E0B-7A97-694D-A72D-5E0859F0CFF8}"/>
              </a:ext>
            </a:extLst>
          </p:cNvPr>
          <p:cNvCxnSpPr>
            <a:stCxn id="21" idx="2"/>
            <a:endCxn id="11" idx="0"/>
          </p:cNvCxnSpPr>
          <p:nvPr/>
        </p:nvCxnSpPr>
        <p:spPr>
          <a:xfrm>
            <a:off x="2596711" y="2986291"/>
            <a:ext cx="0" cy="58356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0C87BDF-225A-4440-9AB5-CD5C3DEA4339}"/>
              </a:ext>
            </a:extLst>
          </p:cNvPr>
          <p:cNvCxnSpPr>
            <a:stCxn id="21" idx="3"/>
            <a:endCxn id="14" idx="0"/>
          </p:cNvCxnSpPr>
          <p:nvPr/>
        </p:nvCxnSpPr>
        <p:spPr>
          <a:xfrm>
            <a:off x="3515697" y="2595455"/>
            <a:ext cx="2539869" cy="96901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DA34BD-FA9B-CD48-B0C6-3F91D493E5E9}"/>
              </a:ext>
            </a:extLst>
          </p:cNvPr>
          <p:cNvCxnSpPr>
            <a:cxnSpLocks/>
          </p:cNvCxnSpPr>
          <p:nvPr/>
        </p:nvCxnSpPr>
        <p:spPr>
          <a:xfrm>
            <a:off x="103554" y="5106789"/>
            <a:ext cx="2400579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D73AC1-B39B-A046-B582-879308B8A674}"/>
              </a:ext>
            </a:extLst>
          </p:cNvPr>
          <p:cNvCxnSpPr>
            <a:cxnSpLocks/>
          </p:cNvCxnSpPr>
          <p:nvPr/>
        </p:nvCxnSpPr>
        <p:spPr>
          <a:xfrm>
            <a:off x="3290339" y="5092229"/>
            <a:ext cx="2110862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3D1C05-33ED-234C-8C03-BAC95BB2FFDD}"/>
              </a:ext>
            </a:extLst>
          </p:cNvPr>
          <p:cNvCxnSpPr>
            <a:cxnSpLocks/>
          </p:cNvCxnSpPr>
          <p:nvPr/>
        </p:nvCxnSpPr>
        <p:spPr>
          <a:xfrm>
            <a:off x="6280084" y="5087754"/>
            <a:ext cx="2429386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C754C85-5F3E-FB4D-BC91-FF3569315F69}"/>
              </a:ext>
            </a:extLst>
          </p:cNvPr>
          <p:cNvSpPr/>
          <p:nvPr/>
        </p:nvSpPr>
        <p:spPr>
          <a:xfrm>
            <a:off x="299630" y="2186305"/>
            <a:ext cx="12186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Modelación </a:t>
            </a:r>
          </a:p>
          <a:p>
            <a:pPr algn="ctr"/>
            <a:r>
              <a:rPr lang="es-ES_tradnl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línea por</a:t>
            </a:r>
          </a:p>
          <a:p>
            <a:pPr algn="ctr"/>
            <a:r>
              <a:rPr lang="es-ES_tradnl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línea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01E3-B966-954F-B5A3-1AE2C0A6A86A}"/>
              </a:ext>
            </a:extLst>
          </p:cNvPr>
          <p:cNvGrpSpPr/>
          <p:nvPr/>
        </p:nvGrpSpPr>
        <p:grpSpPr>
          <a:xfrm>
            <a:off x="936084" y="6210336"/>
            <a:ext cx="6815641" cy="444500"/>
            <a:chOff x="936084" y="6210336"/>
            <a:chExt cx="6815641" cy="4445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0267D1E-7052-2448-8F36-E8C30F580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61225" y="6210336"/>
              <a:ext cx="190500" cy="4445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E0BECEB-11B2-524C-A54C-8788A3E87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27537" y="6258986"/>
              <a:ext cx="254000" cy="304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44470E6-EB19-264F-BC1C-223DDE768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6084" y="6246286"/>
              <a:ext cx="1905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157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FBB9A7C-FBA2-BA46-882D-FD3CEFE08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" y="3607968"/>
            <a:ext cx="2401771" cy="175082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876FA26-0BD7-0D4F-9E1F-BAD66B969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339" y="3703398"/>
            <a:ext cx="2109828" cy="185033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439FC11-B282-F545-ABBE-AF276885E0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470" y="3583627"/>
            <a:ext cx="2400579" cy="185033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18E281-E572-CD4C-8214-DA19EB25B8E3}"/>
              </a:ext>
            </a:extLst>
          </p:cNvPr>
          <p:cNvCxnSpPr>
            <a:cxnSpLocks/>
          </p:cNvCxnSpPr>
          <p:nvPr/>
        </p:nvCxnSpPr>
        <p:spPr>
          <a:xfrm>
            <a:off x="103554" y="5440314"/>
            <a:ext cx="24017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EB39D037-EE61-B34B-8567-243284ACD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863" y="5553728"/>
            <a:ext cx="240210" cy="16230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607AC7-9CD3-4441-8787-65DC4F935073}"/>
              </a:ext>
            </a:extLst>
          </p:cNvPr>
          <p:cNvCxnSpPr>
            <a:cxnSpLocks/>
          </p:cNvCxnSpPr>
          <p:nvPr/>
        </p:nvCxnSpPr>
        <p:spPr>
          <a:xfrm>
            <a:off x="6323797" y="5433957"/>
            <a:ext cx="2401771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452B8CB2-E2A8-864D-85CF-D8E1341C8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436" y="5547371"/>
            <a:ext cx="240210" cy="162304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8FB26A-C20E-0448-B7D8-1F29F4CEEEEE}"/>
              </a:ext>
            </a:extLst>
          </p:cNvPr>
          <p:cNvCxnSpPr>
            <a:cxnSpLocks/>
          </p:cNvCxnSpPr>
          <p:nvPr/>
        </p:nvCxnSpPr>
        <p:spPr>
          <a:xfrm>
            <a:off x="3290339" y="5436641"/>
            <a:ext cx="210982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C2EE8AF2-660B-094E-9DE2-E6A88972D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199" y="5553728"/>
            <a:ext cx="201257" cy="1623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1E033C-9F5C-5243-9E0F-CAF73B691515}"/>
              </a:ext>
            </a:extLst>
          </p:cNvPr>
          <p:cNvSpPr/>
          <p:nvPr/>
        </p:nvSpPr>
        <p:spPr>
          <a:xfrm>
            <a:off x="3625012" y="759686"/>
            <a:ext cx="138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DEGRADADA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74CDA-10F9-9F40-98AE-B833ECB330BE}"/>
              </a:ext>
            </a:extLst>
          </p:cNvPr>
          <p:cNvSpPr/>
          <p:nvPr/>
        </p:nvSpPr>
        <p:spPr>
          <a:xfrm>
            <a:off x="7011910" y="744771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B050"/>
                </a:solidFill>
              </a:rPr>
              <a:t>RESTAURADA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97B2F-C5F9-E447-89C0-73D52B04AD47}"/>
              </a:ext>
            </a:extLst>
          </p:cNvPr>
          <p:cNvSpPr/>
          <p:nvPr/>
        </p:nvSpPr>
        <p:spPr>
          <a:xfrm>
            <a:off x="520371" y="759686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ORIGINAL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CF98F2-7279-4244-BB52-11B68D0F0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932" y="1436270"/>
            <a:ext cx="3048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0FC6C6-AB3F-EA4A-85E6-FA5C62645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3237" y="1439680"/>
            <a:ext cx="3683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FB68E-546F-6948-8E15-46ABE5630E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4777" y="1357264"/>
            <a:ext cx="304800" cy="4445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7E3865-18BB-6640-A35D-4358C513D13E}"/>
              </a:ext>
            </a:extLst>
          </p:cNvPr>
          <p:cNvSpPr/>
          <p:nvPr/>
        </p:nvSpPr>
        <p:spPr>
          <a:xfrm>
            <a:off x="1684669" y="826643"/>
            <a:ext cx="1837973" cy="7816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E85E26-AE35-9C41-9C59-DEEDB1983006}"/>
              </a:ext>
            </a:extLst>
          </p:cNvPr>
          <p:cNvSpPr/>
          <p:nvPr/>
        </p:nvSpPr>
        <p:spPr>
          <a:xfrm>
            <a:off x="1860267" y="1000330"/>
            <a:ext cx="1493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Degradación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3C1187-ABB5-5149-B158-C8990D30790A}"/>
              </a:ext>
            </a:extLst>
          </p:cNvPr>
          <p:cNvCxnSpPr>
            <a:endCxn id="11" idx="1"/>
          </p:cNvCxnSpPr>
          <p:nvPr/>
        </p:nvCxnSpPr>
        <p:spPr>
          <a:xfrm>
            <a:off x="637949" y="1212094"/>
            <a:ext cx="10467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DC18E7-6B6C-A540-87E7-5281D9D1F01E}"/>
              </a:ext>
            </a:extLst>
          </p:cNvPr>
          <p:cNvSpPr/>
          <p:nvPr/>
        </p:nvSpPr>
        <p:spPr>
          <a:xfrm>
            <a:off x="5136579" y="821257"/>
            <a:ext cx="1837973" cy="78167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043F4D-B06B-1249-B2F9-04CDE67A1BCD}"/>
              </a:ext>
            </a:extLst>
          </p:cNvPr>
          <p:cNvCxnSpPr>
            <a:cxnSpLocks/>
          </p:cNvCxnSpPr>
          <p:nvPr/>
        </p:nvCxnSpPr>
        <p:spPr>
          <a:xfrm>
            <a:off x="3515697" y="1206708"/>
            <a:ext cx="162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88D4E86-A9CD-9C43-9DE0-06C4ADEF61C0}"/>
              </a:ext>
            </a:extLst>
          </p:cNvPr>
          <p:cNvSpPr/>
          <p:nvPr/>
        </p:nvSpPr>
        <p:spPr>
          <a:xfrm>
            <a:off x="5290767" y="1000330"/>
            <a:ext cx="153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/>
              <a:t>Restauración</a:t>
            </a:r>
            <a:endParaRPr lang="en-US" sz="2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647043-605F-754D-8A00-6311F507C324}"/>
              </a:ext>
            </a:extLst>
          </p:cNvPr>
          <p:cNvCxnSpPr/>
          <p:nvPr/>
        </p:nvCxnSpPr>
        <p:spPr>
          <a:xfrm>
            <a:off x="6974552" y="1200385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D248D3B-4C98-BC47-BF90-14D95EAC0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0084" y="2020637"/>
            <a:ext cx="2429386" cy="1387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51D441-66A8-724E-AED8-D13612BC8E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0339" y="2020637"/>
            <a:ext cx="2110862" cy="13876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5FB5A7-FD21-6444-9551-524791F2EC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554" y="2020854"/>
            <a:ext cx="2400579" cy="138718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DA34BD-FA9B-CD48-B0C6-3F91D493E5E9}"/>
              </a:ext>
            </a:extLst>
          </p:cNvPr>
          <p:cNvCxnSpPr>
            <a:cxnSpLocks/>
          </p:cNvCxnSpPr>
          <p:nvPr/>
        </p:nvCxnSpPr>
        <p:spPr>
          <a:xfrm>
            <a:off x="103554" y="2363576"/>
            <a:ext cx="2400579" cy="0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0D73AC1-B39B-A046-B582-879308B8A674}"/>
              </a:ext>
            </a:extLst>
          </p:cNvPr>
          <p:cNvCxnSpPr>
            <a:cxnSpLocks/>
          </p:cNvCxnSpPr>
          <p:nvPr/>
        </p:nvCxnSpPr>
        <p:spPr>
          <a:xfrm>
            <a:off x="3290339" y="2349016"/>
            <a:ext cx="2110862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3D1C05-33ED-234C-8C03-BAC95BB2FFDD}"/>
              </a:ext>
            </a:extLst>
          </p:cNvPr>
          <p:cNvCxnSpPr>
            <a:cxnSpLocks/>
          </p:cNvCxnSpPr>
          <p:nvPr/>
        </p:nvCxnSpPr>
        <p:spPr>
          <a:xfrm>
            <a:off x="6280084" y="2344541"/>
            <a:ext cx="2429386" cy="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0267D1E-7052-2448-8F36-E8C30F580B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505" y="3467126"/>
            <a:ext cx="190500" cy="444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E0BECEB-11B2-524C-A54C-8788A3E870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7812" y="3515776"/>
            <a:ext cx="254000" cy="304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44470E6-EB19-264F-BC1C-223DDE768E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3421" y="3503076"/>
            <a:ext cx="1905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10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E0D0DF-A03B-D046-BDA1-A27E5D79F7FB}"/>
              </a:ext>
            </a:extLst>
          </p:cNvPr>
          <p:cNvSpPr txBox="1"/>
          <p:nvPr/>
        </p:nvSpPr>
        <p:spPr>
          <a:xfrm>
            <a:off x="297712" y="606057"/>
            <a:ext cx="85485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400" dirty="0"/>
              <a:t>Modelación de una línea degradada Movimiento Uniforme Horizontal</a:t>
            </a:r>
          </a:p>
          <a:p>
            <a:endParaRPr lang="es-ES_tradnl" sz="4400" dirty="0"/>
          </a:p>
          <a:p>
            <a:r>
              <a:rPr lang="es-ES_tradnl" sz="2000" dirty="0"/>
              <a:t>Para un movimiento de </a:t>
            </a:r>
            <a:r>
              <a:rPr lang="es-ES_trad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000" dirty="0"/>
              <a:t> pixeles, se podría pensar que un pixel en </a:t>
            </a:r>
            <a:r>
              <a:rPr lang="es-ES_tradnl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s-ES_tradnl" sz="2000" dirty="0"/>
              <a:t> es el promedio de </a:t>
            </a:r>
            <a:r>
              <a:rPr lang="es-ES_tradnl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sz="2000" dirty="0"/>
              <a:t> pixeles contiguos de </a:t>
            </a:r>
            <a:r>
              <a:rPr lang="es-ES_tradn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ES_tradnl" sz="20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3DF7DC-11DF-094E-81AF-0AAA1FF36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84" y="3991491"/>
            <a:ext cx="6096000" cy="4699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8C42878C-3DB2-FD43-BA46-2D60828E73B6}"/>
              </a:ext>
            </a:extLst>
          </p:cNvPr>
          <p:cNvSpPr/>
          <p:nvPr/>
        </p:nvSpPr>
        <p:spPr>
          <a:xfrm rot="5400000">
            <a:off x="4489359" y="2663710"/>
            <a:ext cx="165280" cy="4476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AD1B66-729A-384A-8734-D88601DB0D2C}"/>
              </a:ext>
            </a:extLst>
          </p:cNvPr>
          <p:cNvSpPr/>
          <p:nvPr/>
        </p:nvSpPr>
        <p:spPr>
          <a:xfrm>
            <a:off x="4052087" y="5157670"/>
            <a:ext cx="994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_tradnl" dirty="0"/>
              <a:t> pixeles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041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1499</Words>
  <Application>Microsoft Macintosh PowerPoint</Application>
  <PresentationFormat>On-screen Show (4:3)</PresentationFormat>
  <Paragraphs>516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Ejemplo  Foto tomada desde un vehículo en movimiento horizontal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 ejemplo muy simple</vt:lpstr>
      <vt:lpstr>Un ejemplo muy simple</vt:lpstr>
      <vt:lpstr>Un ejemplo muy simple</vt:lpstr>
      <vt:lpstr>Un ejemplo muy simple</vt:lpstr>
      <vt:lpstr>Un ejemplo muy simple</vt:lpstr>
      <vt:lpstr>Un ejemplo muy simple</vt:lpstr>
      <vt:lpstr>PowerPoint Presentation</vt:lpstr>
      <vt:lpstr>Un ejemplo muy simple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22</cp:revision>
  <dcterms:created xsi:type="dcterms:W3CDTF">2020-10-19T18:56:00Z</dcterms:created>
  <dcterms:modified xsi:type="dcterms:W3CDTF">2022-10-11T14:18:08Z</dcterms:modified>
</cp:coreProperties>
</file>